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91" r:id="rId10"/>
    <p:sldId id="265" r:id="rId11"/>
    <p:sldId id="266" r:id="rId12"/>
    <p:sldId id="292" r:id="rId13"/>
    <p:sldId id="287" r:id="rId14"/>
    <p:sldId id="273" r:id="rId15"/>
    <p:sldId id="274" r:id="rId16"/>
    <p:sldId id="275" r:id="rId17"/>
    <p:sldId id="288" r:id="rId18"/>
    <p:sldId id="277" r:id="rId19"/>
    <p:sldId id="276" r:id="rId20"/>
    <p:sldId id="279" r:id="rId21"/>
    <p:sldId id="280" r:id="rId22"/>
    <p:sldId id="285" r:id="rId23"/>
    <p:sldId id="289" r:id="rId24"/>
    <p:sldId id="283" r:id="rId25"/>
  </p:sldIdLst>
  <p:sldSz cx="12192000" cy="6858000"/>
  <p:notesSz cx="6858000" cy="9144000"/>
  <p:embeddedFontLst>
    <p:embeddedFont>
      <p:font typeface="Avenir Book" panose="02000503020000020003" pitchFamily="2" charset="0"/>
      <p:regular r:id="rId27"/>
    </p:embeddedFont>
    <p:embeddedFont>
      <p:font typeface="Calibri" panose="020F0502020204030204" pitchFamily="34" charset="0"/>
      <p:regular r:id="rId28"/>
      <p:bold r:id="rId29"/>
      <p:italic r:id="rId30"/>
      <p:boldItalic r:id="rId31"/>
    </p:embeddedFont>
    <p:embeddedFont>
      <p:font typeface="Libre Franklin" panose="00000500000000000000"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3EE86B-E20C-4A67-A45F-B5D4049468CD}">
  <a:tblStyle styleId="{ED3EE86B-E20C-4A67-A45F-B5D4049468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88111"/>
  </p:normalViewPr>
  <p:slideViewPr>
    <p:cSldViewPr snapToGrid="0">
      <p:cViewPr varScale="1">
        <p:scale>
          <a:sx n="100" d="100"/>
          <a:sy n="100" d="100"/>
        </p:scale>
        <p:origin x="119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 my name is Co Tran, currently working as a data science intern for the data science team here at </a:t>
            </a:r>
            <a:r>
              <a:rPr lang="en-US" dirty="0" err="1"/>
              <a:t>Sailpoint</a:t>
            </a:r>
            <a:r>
              <a:rPr lang="en-US" dirty="0"/>
              <a:t>. I hope everyone is enjoying in their lunch or at least trying to. So today I will have a talk about recent advancement in Machine Learning interpretability and how it helps in explaining AI decisions.  So please make yourself comfortable in the zoom’s room.</a:t>
            </a:r>
            <a:endParaRPr dirty="0"/>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92b33c5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so much more models in interpretable models. In fact, given enough time, enough resources, you can basically explain all the models by looking at the weights. But then, what is a black-box if we all know how the architecture works? For example, neural networks can be explained the following example. The model is trained to classify gray-scale hand-written images. The NN accepts the input from 28x28 pixels ~ 784 nodes and each nodes corresponds to each pixel. The non-black pixel triggered a combination of activation trained to recognize the pattern of non-black pixels -&gt; to classify the image. Is it not that bad isn’t it? However, that is just explaining on a general model how it works, produce no insight or trust that it will actually capture the pattern of a number like 2 for instance.</a:t>
            </a:r>
            <a:endParaRPr dirty="0"/>
          </a:p>
        </p:txBody>
      </p:sp>
      <p:sp>
        <p:nvSpPr>
          <p:cNvPr id="154" name="Google Shape;154;g8892b33c5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0000"/>
                </a:solidFill>
                <a:highlight>
                  <a:srgbClr val="FFFF00"/>
                </a:highlight>
              </a:rPr>
              <a:t>I mentioned the first class is interpretable models, the second is model-agnostic methods</a:t>
            </a:r>
            <a:r>
              <a:rPr lang="en-US" dirty="0"/>
              <a:t>. Which mainly contains two subclasses : global and local methods. Model-agnostic methods don’t care about which architecture you are using, linear regression, support vector machine, random forest,  neural network, don’t  matter. So model-agnostic are general methods that use a bunch of approximations depending on what model you are using. This is super duper helpful because now you are able to train a very strong/state-of-the-art predictor model then uses an external model to explain the reasoning. For today,  we will first talk about global vs local interpretation, then LIME and SHAP</a:t>
            </a:r>
            <a:endParaRPr dirty="0"/>
          </a:p>
        </p:txBody>
      </p:sp>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0000"/>
                </a:solidFill>
                <a:highlight>
                  <a:srgbClr val="FFFF00"/>
                </a:highlight>
              </a:rPr>
              <a:t>I mentioned the first subset is interpretable models, the second is model-agnostic methods</a:t>
            </a:r>
            <a:r>
              <a:rPr lang="en-US" dirty="0"/>
              <a:t>. Which mainly contains two subclasses : global and local methods. Model-agnostic methods don’t care about which architecture you are using, linear regression, support vector machine, random forest,  neural network, don’t  matter. So model-agnostic are general methods that use a bunch of approximations depending on what model you are using. This is super duper helpful because now you are able to train a very strong/state-of-the-art predictor model then uses an external model to explain the reasoning. For today,  we will first talk about global vs local interpretation, then LIME and SHAP</a:t>
            </a:r>
            <a:endParaRPr dirty="0"/>
          </a:p>
        </p:txBody>
      </p:sp>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008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Looking at the global graph, we can see that there are two regions colored with red and blue representing two classes of a classification problem. Global interpretation is looking at the global view of the landscape of the features affecting the outcomes. For local interpretation, it explains why the model predict particularly for an instance. For example, in the right figure, the line, at those instance, we can approximately separate two regions by a straight line but it may not agree/apply to every instance.</a:t>
            </a:r>
            <a:endParaRPr dirty="0"/>
          </a:p>
        </p:txBody>
      </p:sp>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236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892b33c51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LIME - Local Interpretable Model-Agnostic Explanations, </a:t>
            </a:r>
            <a:r>
              <a:rPr lang="en-US" sz="1100" b="0" dirty="0"/>
              <a:t>a very long name, basically, it is a local interpretable method that uses a simple (linear)/interpretable model to explain the prediction of a </a:t>
            </a:r>
            <a:r>
              <a:rPr lang="en-US" sz="1100" b="0" dirty="0" err="1"/>
              <a:t>blackbox</a:t>
            </a:r>
            <a:r>
              <a:rPr lang="en-US" sz="1100" b="0" dirty="0"/>
              <a:t> at 1 particular instance. The simple model is called the surrogate model, which can be linear, logistic regression. So the intuition is that, use an interpretable model to understand the </a:t>
            </a:r>
            <a:r>
              <a:rPr lang="en-US" sz="1100" b="0" dirty="0" err="1"/>
              <a:t>blackbox</a:t>
            </a:r>
            <a:r>
              <a:rPr lang="en-US" sz="1100" b="0" dirty="0"/>
              <a:t> locally is much easier than trying to approximate it globally.</a:t>
            </a:r>
            <a:endParaRPr dirty="0"/>
          </a:p>
        </p:txBody>
      </p:sp>
      <p:sp>
        <p:nvSpPr>
          <p:cNvPr id="216" name="Google Shape;216;g8892b33c51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89d8d3828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Imagine we want to explain a classifier that predicts how likely it is for the image to contain a tree frog. We take the image on the left and divide it into interpretable components, this can be done for any types of data. For this image, it can be done randomly or based on the shape of the object, for tabular dataset, the interpretable components are the features, for </a:t>
            </a:r>
            <a:r>
              <a:rPr lang="en-US" dirty="0" err="1"/>
              <a:t>nlp</a:t>
            </a:r>
            <a:r>
              <a:rPr lang="en-US" dirty="0"/>
              <a:t>, they are the separated words. Then, we generate a data set of perturbed instances by turning some of the interpretable components “off” (in this case, making them gray). For each perturbed instance, we get the probability that a tree frog is in the image according to the model. We then learn a simple (linear) model on this data set, which is locally weighted—that is, we care more about making mistakes in perturbed instances that are more similar to the original image. In the end, we present the components with highest positive weights as an explanation, graying out everything else.</a:t>
            </a:r>
            <a:endParaRPr dirty="0"/>
          </a:p>
        </p:txBody>
      </p:sp>
      <p:sp>
        <p:nvSpPr>
          <p:cNvPr id="223" name="Google Shape;223;g889d8d3828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89d8d382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look at an example of applying LIME for an instance of the diabetes dataset. Our prediction is quite far off the true target, but it is still common because it is a regression problem. The plot generated by LIME has 3 parts, left one is…, middle one </a:t>
            </a:r>
            <a:r>
              <a:rPr lang="en-US" dirty="0" err="1"/>
              <a:t>iss</a:t>
            </a:r>
            <a:r>
              <a:rPr lang="en-US" dirty="0"/>
              <a:t> with distinguished color codes for positive/negative impact. The right side is the feature value for this instance (normalized). So for this particular instance, we can look at the impact of the feature, understand how the black-box model uses the features for the outcome.</a:t>
            </a:r>
            <a:endParaRPr dirty="0"/>
          </a:p>
        </p:txBody>
      </p:sp>
      <p:sp>
        <p:nvSpPr>
          <p:cNvPr id="230" name="Google Shape;230;g889d8d3828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89d8d382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a:t>
            </a:r>
            <a:r>
              <a:rPr lang="en-US" dirty="0" err="1"/>
              <a:t>Sailpoint</a:t>
            </a:r>
            <a:r>
              <a:rPr lang="en-US" dirty="0"/>
              <a:t>, the DS team has applied LIME into a task of matching the identities with accounts. The features are the similarity/distance between attributes of account/identity. In short, if we consider the email in identity and in the account, how similar are they. The edit/</a:t>
            </a:r>
            <a:r>
              <a:rPr lang="en-US" dirty="0" err="1"/>
              <a:t>levenstein</a:t>
            </a:r>
            <a:r>
              <a:rPr lang="en-US" dirty="0"/>
              <a:t> distance measures that, so a 0.0 distance is a perfect match. The LIME output plot perfectly explains the reasoning between match/no match classes.</a:t>
            </a:r>
            <a:endParaRPr dirty="0"/>
          </a:p>
        </p:txBody>
      </p:sp>
      <p:sp>
        <p:nvSpPr>
          <p:cNvPr id="230" name="Google Shape;230;g889d8d3828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98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89d8d3828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SHAP is a method based on a concept of Shapley value in game theory. It does a bunch of mathematical computations to figure out the contribution of features (as the players) to the outcome of the prediction (or the payout in game theory context). An intuitive way to understand the Shapley value is the following illustration: The feature values enter a room in random order. All feature values in the room participate in the game (= contribute to the prediction). The Shapley value of a feature value is the average change in the prediction that the coalition already in the room receives when the feature value joins them. </a:t>
            </a:r>
            <a:r>
              <a:rPr lang="en-US" sz="1100" dirty="0">
                <a:latin typeface="Libre Franklin" panose="00000500000000000000" charset="0"/>
              </a:rPr>
              <a:t>This allows us to decompose a prediction in a graph like this, like LIME, SHAP also has the color code for positive/negative impact for each instance. When you find all of these </a:t>
            </a:r>
            <a:r>
              <a:rPr lang="en-US" sz="1100" dirty="0" err="1">
                <a:latin typeface="Libre Franklin" panose="00000500000000000000" charset="0"/>
              </a:rPr>
              <a:t>shapley</a:t>
            </a:r>
            <a:r>
              <a:rPr lang="en-US" sz="1100" dirty="0">
                <a:latin typeface="Libre Franklin" panose="00000500000000000000" charset="0"/>
              </a:rPr>
              <a:t> value, then SHAP package can output this interactive plot which shows the spectrum of contribution of each feature for each index. I will show that you can interact with the plot in the demo</a:t>
            </a:r>
            <a:endParaRPr lang="en-US" sz="1100" dirty="0">
              <a:latin typeface="Libre Franklin" panose="00000500000000000000" charset="0"/>
              <a:ea typeface="Libre Franklin"/>
              <a:cs typeface="Libre Franklin"/>
              <a:sym typeface="Libre Franklin"/>
            </a:endParaRPr>
          </a:p>
          <a:p>
            <a:pPr marL="0" lvl="0" indent="0" algn="l" rtl="0">
              <a:spcBef>
                <a:spcPts val="0"/>
              </a:spcBef>
              <a:spcAft>
                <a:spcPts val="0"/>
              </a:spcAft>
              <a:buNone/>
            </a:pPr>
            <a:endParaRPr dirty="0"/>
          </a:p>
        </p:txBody>
      </p:sp>
      <p:sp>
        <p:nvSpPr>
          <p:cNvPr id="243" name="Google Shape;243;g889d8d3828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89d8d3828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get an overview of which features are most important for a model we can plot the SHAP values of every feature for every sample. The plot below sorts features by the sum of SHAP value magnitudes over all samples, and uses SHAP values to show the distribution of the impacts each feature has on the model output. The color represents the feature value (red high, blue low). Each graphs give you a different perspective on the contribution. </a:t>
            </a:r>
            <a:endParaRPr dirty="0"/>
          </a:p>
        </p:txBody>
      </p:sp>
      <p:sp>
        <p:nvSpPr>
          <p:cNvPr id="236" name="Google Shape;236;g889d8d3828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89d8d3828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889d8d3828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89d8d3828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 is an important question. How to choose, when to use, are they reliable? What is your audience? The answers are situational. For quality, given any dataset, SHAP is the way to go if you have enough computational power or time, Shapley values consider all possible predictions for an instance using all possible combinations of inputs. Because of this exhaustive approach, SHAP can guarantee properties like consistency and local accuracy. While LIME only use a particular perturbed set (not all combinations). In SHAP paper which was published in </a:t>
            </a:r>
            <a:r>
              <a:rPr lang="en-US" dirty="0" err="1"/>
              <a:t>NeurIPS</a:t>
            </a:r>
            <a:r>
              <a:rPr lang="en-US" dirty="0"/>
              <a:t>, one of the highly regarded conferences for ML, the authors show LIME is actually a subset of SHAP but lacks the consistency by using a surrogate model. So why we even need LIME? It is fast, really fast comparing to SHAP. So most of the time, for bigger dataset when computing </a:t>
            </a:r>
            <a:r>
              <a:rPr lang="en-US" dirty="0" err="1"/>
              <a:t>shapley</a:t>
            </a:r>
            <a:r>
              <a:rPr lang="en-US" dirty="0"/>
              <a:t> value is too costly,  LIME is the way to go. Also, for not so complex dataset, LIME works just fine.</a:t>
            </a:r>
            <a:endParaRPr dirty="0"/>
          </a:p>
        </p:txBody>
      </p:sp>
      <p:sp>
        <p:nvSpPr>
          <p:cNvPr id="261" name="Google Shape;261;g889d8d3828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92b33c5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there are other advancement in making neural networks interpretable without using third-party library. For example, natural language processing, especially the task of question answering, are generally difficult to understand. Given a question, are you sure that your trained model knows the context of the paragraph of just finding the trick to answer all the question, choosing the most frequent words, for example. </a:t>
            </a:r>
            <a:r>
              <a:rPr lang="en-US" dirty="0" err="1"/>
              <a:t>SquAD</a:t>
            </a:r>
            <a:r>
              <a:rPr lang="en-US" dirty="0"/>
              <a:t> provided the dataset with labeled reasoning for each answers help bring more quality to the model trained on this dataset. Other advancement was using Attention – a neuroscience-inspired mathematical concept of architecture of neural network, by looking at the attention  weights, you can see how much each attribute contributes to the outcomes.</a:t>
            </a:r>
            <a:endParaRPr dirty="0"/>
          </a:p>
        </p:txBody>
      </p:sp>
      <p:sp>
        <p:nvSpPr>
          <p:cNvPr id="154" name="Google Shape;154;g8892b33c5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1707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89d8d3828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889d8d3828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6292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89d8d3828_3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889d8d3828_3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the business, not like in academic environment, finding the best model, the state-of-the-art technique is not our only goal. We, engineers, data scientists, cannot just find the best-accuracy model without knowing how it works and then pitch to our clients and sell it.  We have to provide more details to prove it will work and accuracy is just one of them. There are other factors like fairness, reliability &amp; safety, privacy &amp; security, and inclusiveness that we must put our attention to. And all of that are based on the foundation of transparency. What do I mean by transparency? It is the most important question of our presentation. How do you make sense of your model? When you understand it, making sense of it, you are much more confident to put it out in a real-world  situation.</a:t>
            </a:r>
            <a:endParaRPr dirty="0"/>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892b33c5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 </a:t>
            </a:r>
            <a:r>
              <a:rPr lang="en-US" sz="1100" b="0" i="0" u="none" strike="noStrike" cap="none" dirty="0">
                <a:solidFill>
                  <a:srgbClr val="000000"/>
                </a:solidFill>
                <a:effectLst/>
                <a:latin typeface="Arial"/>
                <a:ea typeface="Arial"/>
                <a:cs typeface="Arial"/>
                <a:sym typeface="Arial"/>
                <a:hlinkClick r:id="rId3"/>
              </a:rPr>
              <a:t>self-driving Uber car that struck and killed an Arizona woman</a:t>
            </a:r>
            <a:r>
              <a:rPr lang="en-US" sz="1100" b="0" i="0" u="none" strike="noStrike" cap="none" dirty="0">
                <a:solidFill>
                  <a:srgbClr val="000000"/>
                </a:solidFill>
                <a:effectLst/>
                <a:latin typeface="Arial"/>
                <a:ea typeface="Arial"/>
                <a:cs typeface="Arial"/>
                <a:sym typeface="Arial"/>
              </a:rPr>
              <a:t> wasn't able to recognize that pedestrians jaywalk. Because the car couldn't recognize Elaine Herzberg as a pedestrian or a person — instead alternating between classifications of "vehicle, bicycle, and an other" — it couldn't correctly predict her path and concluded that it needed to brake just 1.3 seconds before it struck her as she wheeled her bicycle across the street a little before 10 p.m. So how can they fix that?</a:t>
            </a:r>
            <a:endParaRPr dirty="0"/>
          </a:p>
        </p:txBody>
      </p:sp>
      <p:sp>
        <p:nvSpPr>
          <p:cNvPr id="110" name="Google Shape;110;g8892b33c5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892b33c51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they have to look at the error of misclassification. Here I am using an example of misclassifying </a:t>
            </a:r>
            <a:r>
              <a:rPr lang="en-US" dirty="0" err="1"/>
              <a:t>puli</a:t>
            </a:r>
            <a:r>
              <a:rPr lang="en-US" dirty="0"/>
              <a:t> dogs with sweepers and chihuahua vs muffin. We can intuitively reason why the model having a so difficult time classifying these classes. This is one step of making sense of your model – why does it behave this particular way? This is an easy example, when the case is not this easy.</a:t>
            </a:r>
            <a:endParaRPr dirty="0"/>
          </a:p>
        </p:txBody>
      </p:sp>
      <p:sp>
        <p:nvSpPr>
          <p:cNvPr id="117" name="Google Shape;117;g8892b33c51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892b33c51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example, a model is trained to classify between husky and wolf. Here is an instance of a husky classified as wolf. Using LIME, one of the state-of-the-art method for ML interpretability, we can see that this model is using snow as the main evident to conclude wolf class. When we know this, we can start wondering why this happened? Could be the preprocessing image was wrong or too many wolf with snow background? This shows how helpful model interpretability can be</a:t>
            </a:r>
            <a:endParaRPr dirty="0"/>
          </a:p>
        </p:txBody>
      </p:sp>
      <p:sp>
        <p:nvSpPr>
          <p:cNvPr id="125" name="Google Shape;125;g8892b33c51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892b33c5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IGA, one of the main questions to tackle is “who can access what?”. We cannot answer that question fully without the why, why I can/cannot give you access to this role? For other companies, e.g. in financial sector, compliance with GDPR – General data protection regulation was a strong motivation. A part of GDPR stated that </a:t>
            </a:r>
            <a:r>
              <a:rPr lang="en-US" sz="1100" b="0" i="0" u="none" strike="noStrike" cap="none" dirty="0">
                <a:solidFill>
                  <a:srgbClr val="000000"/>
                </a:solidFill>
                <a:effectLst/>
                <a:latin typeface="Arial"/>
                <a:ea typeface="Arial"/>
                <a:cs typeface="Arial"/>
                <a:sym typeface="Arial"/>
              </a:rPr>
              <a:t>Individuals have the right not to be subject to a decision that is based solely on automated processing. So for example, in loan services,  if a bank automates its decision of whether or not to grant a loan to a certain individual, that individual should be informed of the reasoning behind the decision and given the opportunity to contest the decision and request human intervention.</a:t>
            </a:r>
            <a:endParaRPr b="0" dirty="0"/>
          </a:p>
        </p:txBody>
      </p:sp>
      <p:sp>
        <p:nvSpPr>
          <p:cNvPr id="132" name="Google Shape;132;g8892b33c51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rest of my presentation, most of the figures/examples are made using this diabetes dataset containing health data form 442 patients, the attributes contain age, sex, </a:t>
            </a:r>
            <a:r>
              <a:rPr lang="en-US" dirty="0" err="1"/>
              <a:t>bmi</a:t>
            </a:r>
            <a:r>
              <a:rPr lang="en-US" dirty="0"/>
              <a:t>, bp and 6 b</a:t>
            </a:r>
            <a:r>
              <a:rPr lang="en-US" sz="1100" b="0" i="0" u="none" strike="noStrike" cap="none" dirty="0">
                <a:solidFill>
                  <a:srgbClr val="000000"/>
                </a:solidFill>
                <a:effectLst/>
                <a:latin typeface="Arial"/>
                <a:ea typeface="Arial"/>
                <a:cs typeface="Arial"/>
                <a:sym typeface="Arial"/>
              </a:rPr>
              <a:t>lood serum measurements. The target is a quantitative measure of disease progression after one year. </a:t>
            </a:r>
            <a:endParaRPr dirty="0"/>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Talking about ML interpretability, there are conventionally two subsets. One of which is interpretable models, the models that are naturally/obviously interpretable vs the models that are more involved and cannot be obviously or easily interpreted. The first one comes into my mind is decision tree. To explain it, we go from the observations about a sample (represented in the branches) to conclusions about the sample’ target ( represented in the leaves). The image is showing a task of finding who like playing computer games, we can explain the model pretty easily by going through it branches and nodes. Another representative model is linear regression, this plot is made by fitting a linear regression model on the diabetes dataset with the blood mass index as independent variable. We can explain the impact of the </a:t>
            </a:r>
            <a:r>
              <a:rPr lang="en-US" dirty="0" err="1"/>
              <a:t>bmi</a:t>
            </a:r>
            <a:r>
              <a:rPr lang="en-US" dirty="0"/>
              <a:t> attribute based on the weight in the LR formula.</a:t>
            </a:r>
            <a:endParaRPr dirty="0"/>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627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a:endParaRPr/>
          </a:p>
        </p:txBody>
      </p:sp>
      <p:sp>
        <p:nvSpPr>
          <p:cNvPr id="16" name="Google Shape;16;p2"/>
          <p:cNvSpPr txBox="1">
            <a:spLocks noGrp="1"/>
          </p:cNvSpPr>
          <p:nvPr>
            <p:ph type="dt" idx="10"/>
          </p:nvPr>
        </p:nvSpPr>
        <p:spPr>
          <a:xfrm>
            <a:off x="752858" y="6453386"/>
            <a:ext cx="1607944"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2584054"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grpSp>
        <p:nvGrpSpPr>
          <p:cNvPr id="19" name="Google Shape;19;p2"/>
          <p:cNvGrpSpPr/>
          <p:nvPr/>
        </p:nvGrpSpPr>
        <p:grpSpPr>
          <a:xfrm>
            <a:off x="752858" y="744469"/>
            <a:ext cx="10674116" cy="5349671"/>
            <a:chOff x="752858" y="744469"/>
            <a:chExt cx="10674116" cy="5349671"/>
          </a:xfrm>
        </p:grpSpPr>
        <p:sp>
          <p:nvSpPr>
            <p:cNvPr id="20" name="Google Shape;20;p2"/>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1" name="Google Shape;21;p2"/>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1"/>
          <p:cNvSpPr txBox="1">
            <a:spLocks noGrp="1"/>
          </p:cNvSpPr>
          <p:nvPr>
            <p:ph type="body" idx="1"/>
          </p:nvPr>
        </p:nvSpPr>
        <p:spPr>
          <a:xfrm rot="5400000">
            <a:off x="4386262" y="-719138"/>
            <a:ext cx="3571875" cy="9601200"/>
          </a:xfrm>
          <a:prstGeom prst="rect">
            <a:avLst/>
          </a:prstGeom>
          <a:noFill/>
          <a:ln>
            <a:noFill/>
          </a:ln>
        </p:spPr>
        <p:txBody>
          <a:bodyPr spcFirstLastPara="1" wrap="square" lIns="91425" tIns="45700" rIns="91425" bIns="45700" anchor="t" anchorCtr="0">
            <a:no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1" name="Google Shape;81;p1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rot="5400000">
            <a:off x="7757822" y="2462895"/>
            <a:ext cx="5243244" cy="1565766"/>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2"/>
          <p:cNvSpPr txBox="1">
            <a:spLocks noGrp="1"/>
          </p:cNvSpPr>
          <p:nvPr>
            <p:ph type="body" idx="1"/>
          </p:nvPr>
        </p:nvSpPr>
        <p:spPr>
          <a:xfrm rot="5400000">
            <a:off x="2839798" y="-844042"/>
            <a:ext cx="5243244" cy="8179641"/>
          </a:xfrm>
          <a:prstGeom prst="rect">
            <a:avLst/>
          </a:prstGeom>
          <a:noFill/>
          <a:ln>
            <a:noFill/>
          </a:ln>
        </p:spPr>
        <p:txBody>
          <a:bodyPr spcFirstLastPara="1" wrap="square" lIns="91425" tIns="45700" rIns="91425" bIns="45700" anchor="t" anchorCtr="0">
            <a:no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7" name="Google Shape;87;p1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25" name="Google Shape;25;p3"/>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no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noAutofit/>
          </a:bodyPr>
          <a:lstStyle>
            <a:lvl1pPr marL="457200" lvl="0" indent="-228600" algn="r">
              <a:lnSpc>
                <a:spcPct val="112000"/>
              </a:lnSpc>
              <a:spcBef>
                <a:spcPts val="0"/>
              </a:spcBef>
              <a:spcAft>
                <a:spcPts val="0"/>
              </a:spcAft>
              <a:buClr>
                <a:schemeClr val="lt2"/>
              </a:buClr>
              <a:buSzPts val="2400"/>
              <a:buNone/>
              <a:defRPr sz="2400">
                <a:solidFill>
                  <a:schemeClr val="lt2"/>
                </a:solidFill>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a:p>
        </p:txBody>
      </p:sp>
      <p:sp>
        <p:nvSpPr>
          <p:cNvPr id="31" name="Google Shape;31;p4"/>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lt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lt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lt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lt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lt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lt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lt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4"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1371600" y="2285999"/>
            <a:ext cx="4447786" cy="3581401"/>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38" name="Google Shape;38;p5"/>
          <p:cNvSpPr txBox="1">
            <a:spLocks noGrp="1"/>
          </p:cNvSpPr>
          <p:nvPr>
            <p:ph type="body" idx="2"/>
          </p:nvPr>
        </p:nvSpPr>
        <p:spPr>
          <a:xfrm>
            <a:off x="6525403" y="2285999"/>
            <a:ext cx="4447786" cy="3581401"/>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39" name="Google Shape;39;p5"/>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371600"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45" name="Google Shape;45;p6"/>
          <p:cNvSpPr txBox="1">
            <a:spLocks noGrp="1"/>
          </p:cNvSpPr>
          <p:nvPr>
            <p:ph type="body" idx="2"/>
          </p:nvPr>
        </p:nvSpPr>
        <p:spPr>
          <a:xfrm>
            <a:off x="1371600" y="3305207"/>
            <a:ext cx="4443984" cy="2562193"/>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6" name="Google Shape;46;p6"/>
          <p:cNvSpPr txBox="1">
            <a:spLocks noGrp="1"/>
          </p:cNvSpPr>
          <p:nvPr>
            <p:ph type="body" idx="3"/>
          </p:nvPr>
        </p:nvSpPr>
        <p:spPr>
          <a:xfrm>
            <a:off x="6525014" y="2340864"/>
            <a:ext cx="4443984" cy="823912"/>
          </a:xfrm>
          <a:prstGeom prst="rect">
            <a:avLst/>
          </a:prstGeom>
          <a:noFill/>
          <a:ln>
            <a:noFill/>
          </a:ln>
        </p:spPr>
        <p:txBody>
          <a:bodyPr spcFirstLastPara="1" wrap="square" lIns="91425" tIns="45700" rIns="91425" bIns="45700" anchor="b" anchorCtr="0">
            <a:noAutofit/>
          </a:bodyPr>
          <a:lstStyle>
            <a:lvl1pPr marL="457200" lvl="0" indent="-228600" algn="l">
              <a:lnSpc>
                <a:spcPct val="84000"/>
              </a:lnSpc>
              <a:spcBef>
                <a:spcPts val="0"/>
              </a:spcBef>
              <a:spcAft>
                <a:spcPts val="0"/>
              </a:spcAft>
              <a:buClr>
                <a:schemeClr val="dk2"/>
              </a:buClr>
              <a:buSzPts val="3000"/>
              <a:buNone/>
              <a:defRPr sz="3000" b="0">
                <a:solidFill>
                  <a:schemeClr val="dk2"/>
                </a:solidFill>
              </a:defRPr>
            </a:lvl1pPr>
            <a:lvl2pPr marL="914400" lvl="1" indent="-228600" algn="l">
              <a:lnSpc>
                <a:spcPct val="94000"/>
              </a:lnSpc>
              <a:spcBef>
                <a:spcPts val="500"/>
              </a:spcBef>
              <a:spcAft>
                <a:spcPts val="0"/>
              </a:spcAft>
              <a:buClr>
                <a:schemeClr val="dk2"/>
              </a:buClr>
              <a:buSzPts val="2000"/>
              <a:buNone/>
              <a:defRPr sz="2000" b="1"/>
            </a:lvl2pPr>
            <a:lvl3pPr marL="1371600" lvl="2" indent="-228600" algn="l">
              <a:lnSpc>
                <a:spcPct val="94000"/>
              </a:lnSpc>
              <a:spcBef>
                <a:spcPts val="500"/>
              </a:spcBef>
              <a:spcAft>
                <a:spcPts val="0"/>
              </a:spcAft>
              <a:buClr>
                <a:schemeClr val="dk2"/>
              </a:buClr>
              <a:buSzPts val="1800"/>
              <a:buNone/>
              <a:defRPr sz="1800" b="1"/>
            </a:lvl3pPr>
            <a:lvl4pPr marL="1828800" lvl="3" indent="-228600" algn="l">
              <a:lnSpc>
                <a:spcPct val="94000"/>
              </a:lnSpc>
              <a:spcBef>
                <a:spcPts val="500"/>
              </a:spcBef>
              <a:spcAft>
                <a:spcPts val="0"/>
              </a:spcAft>
              <a:buClr>
                <a:schemeClr val="dk2"/>
              </a:buClr>
              <a:buSzPts val="1600"/>
              <a:buNone/>
              <a:defRPr sz="1600" b="1"/>
            </a:lvl4pPr>
            <a:lvl5pPr marL="2286000" lvl="4" indent="-228600" algn="l">
              <a:lnSpc>
                <a:spcPct val="94000"/>
              </a:lnSpc>
              <a:spcBef>
                <a:spcPts val="500"/>
              </a:spcBef>
              <a:spcAft>
                <a:spcPts val="0"/>
              </a:spcAft>
              <a:buClr>
                <a:schemeClr val="dk2"/>
              </a:buClr>
              <a:buSzPts val="1600"/>
              <a:buNone/>
              <a:defRPr sz="1600" b="1"/>
            </a:lvl5pPr>
            <a:lvl6pPr marL="2743200" lvl="5" indent="-228600" algn="l">
              <a:lnSpc>
                <a:spcPct val="94000"/>
              </a:lnSpc>
              <a:spcBef>
                <a:spcPts val="500"/>
              </a:spcBef>
              <a:spcAft>
                <a:spcPts val="0"/>
              </a:spcAft>
              <a:buClr>
                <a:schemeClr val="dk2"/>
              </a:buClr>
              <a:buSzPts val="1600"/>
              <a:buNone/>
              <a:defRPr sz="1600" b="1"/>
            </a:lvl6pPr>
            <a:lvl7pPr marL="3200400" lvl="6" indent="-228600" algn="l">
              <a:lnSpc>
                <a:spcPct val="94000"/>
              </a:lnSpc>
              <a:spcBef>
                <a:spcPts val="500"/>
              </a:spcBef>
              <a:spcAft>
                <a:spcPts val="0"/>
              </a:spcAft>
              <a:buClr>
                <a:schemeClr val="dk2"/>
              </a:buClr>
              <a:buSzPts val="1600"/>
              <a:buNone/>
              <a:defRPr sz="1600" b="1"/>
            </a:lvl7pPr>
            <a:lvl8pPr marL="3657600" lvl="7" indent="-228600" algn="l">
              <a:lnSpc>
                <a:spcPct val="94000"/>
              </a:lnSpc>
              <a:spcBef>
                <a:spcPts val="500"/>
              </a:spcBef>
              <a:spcAft>
                <a:spcPts val="0"/>
              </a:spcAft>
              <a:buClr>
                <a:schemeClr val="dk2"/>
              </a:buClr>
              <a:buSzPts val="1600"/>
              <a:buNone/>
              <a:defRPr sz="1600" b="1"/>
            </a:lvl8pPr>
            <a:lvl9pPr marL="4114800" lvl="8" indent="-228600" algn="l">
              <a:lnSpc>
                <a:spcPct val="94000"/>
              </a:lnSpc>
              <a:spcBef>
                <a:spcPts val="500"/>
              </a:spcBef>
              <a:spcAft>
                <a:spcPts val="200"/>
              </a:spcAft>
              <a:buClr>
                <a:schemeClr val="dk2"/>
              </a:buClr>
              <a:buSzPts val="1600"/>
              <a:buNone/>
              <a:defRPr sz="1600" b="1"/>
            </a:lvl9pPr>
          </a:lstStyle>
          <a:p>
            <a:endParaRPr/>
          </a:p>
        </p:txBody>
      </p:sp>
      <p:sp>
        <p:nvSpPr>
          <p:cNvPr id="47" name="Google Shape;47;p6"/>
          <p:cNvSpPr txBox="1">
            <a:spLocks noGrp="1"/>
          </p:cNvSpPr>
          <p:nvPr>
            <p:ph type="body" idx="4"/>
          </p:nvPr>
        </p:nvSpPr>
        <p:spPr>
          <a:xfrm>
            <a:off x="6525014" y="3305207"/>
            <a:ext cx="4443984" cy="2562193"/>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48" name="Google Shape;48;p6"/>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6"/>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8"/>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9"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6256020" y="685801"/>
            <a:ext cx="5212080" cy="5175250"/>
          </a:xfrm>
          <a:prstGeom prst="rect">
            <a:avLst/>
          </a:prstGeom>
          <a:noFill/>
          <a:ln>
            <a:noFill/>
          </a:ln>
        </p:spPr>
        <p:txBody>
          <a:bodyPr spcFirstLastPara="1" wrap="square" lIns="91425" tIns="45700" rIns="91425" bIns="45700" anchor="t" anchorCtr="0">
            <a:noAutofit/>
          </a:bodyPr>
          <a:lstStyle>
            <a:lvl1pPr marL="457200" lvl="0" indent="-355600" algn="l">
              <a:lnSpc>
                <a:spcPct val="94000"/>
              </a:lnSpc>
              <a:spcBef>
                <a:spcPts val="1000"/>
              </a:spcBef>
              <a:spcAft>
                <a:spcPts val="0"/>
              </a:spcAft>
              <a:buClr>
                <a:schemeClr val="dk2"/>
              </a:buClr>
              <a:buSzPts val="2000"/>
              <a:buChar char="■"/>
              <a:defRPr sz="2000"/>
            </a:lvl1pPr>
            <a:lvl2pPr marL="914400" lvl="1" indent="-355600" algn="l">
              <a:lnSpc>
                <a:spcPct val="94000"/>
              </a:lnSpc>
              <a:spcBef>
                <a:spcPts val="500"/>
              </a:spcBef>
              <a:spcAft>
                <a:spcPts val="0"/>
              </a:spcAft>
              <a:buClr>
                <a:schemeClr val="dk2"/>
              </a:buClr>
              <a:buSzPts val="2000"/>
              <a:buChar char="–"/>
              <a:defRPr sz="2000"/>
            </a:lvl2pPr>
            <a:lvl3pPr marL="1371600" lvl="2" indent="-342900" algn="l">
              <a:lnSpc>
                <a:spcPct val="94000"/>
              </a:lnSpc>
              <a:spcBef>
                <a:spcPts val="500"/>
              </a:spcBef>
              <a:spcAft>
                <a:spcPts val="0"/>
              </a:spcAft>
              <a:buClr>
                <a:schemeClr val="dk2"/>
              </a:buClr>
              <a:buSzPts val="1800"/>
              <a:buChar char="■"/>
              <a:defRPr sz="1800"/>
            </a:lvl3pPr>
            <a:lvl4pPr marL="1828800" lvl="3" indent="-342900" algn="l">
              <a:lnSpc>
                <a:spcPct val="94000"/>
              </a:lnSpc>
              <a:spcBef>
                <a:spcPts val="500"/>
              </a:spcBef>
              <a:spcAft>
                <a:spcPts val="0"/>
              </a:spcAft>
              <a:buClr>
                <a:schemeClr val="dk2"/>
              </a:buClr>
              <a:buSzPts val="1800"/>
              <a:buChar char="–"/>
              <a:defRPr sz="1800"/>
            </a:lvl4pPr>
            <a:lvl5pPr marL="2286000" lvl="4" indent="-330200" algn="l">
              <a:lnSpc>
                <a:spcPct val="94000"/>
              </a:lnSpc>
              <a:spcBef>
                <a:spcPts val="500"/>
              </a:spcBef>
              <a:spcAft>
                <a:spcPts val="0"/>
              </a:spcAft>
              <a:buClr>
                <a:schemeClr val="dk2"/>
              </a:buClr>
              <a:buSzPts val="1600"/>
              <a:buChar char="■"/>
              <a:defRPr sz="1600"/>
            </a:lvl5pPr>
            <a:lvl6pPr marL="2743200" lvl="5" indent="-330200" algn="l">
              <a:lnSpc>
                <a:spcPct val="94000"/>
              </a:lnSpc>
              <a:spcBef>
                <a:spcPts val="500"/>
              </a:spcBef>
              <a:spcAft>
                <a:spcPts val="0"/>
              </a:spcAft>
              <a:buClr>
                <a:schemeClr val="dk2"/>
              </a:buClr>
              <a:buSzPts val="1600"/>
              <a:buChar char="–"/>
              <a:defRPr sz="1600"/>
            </a:lvl6pPr>
            <a:lvl7pPr marL="3200400" lvl="6" indent="-330200" algn="l">
              <a:lnSpc>
                <a:spcPct val="94000"/>
              </a:lnSpc>
              <a:spcBef>
                <a:spcPts val="500"/>
              </a:spcBef>
              <a:spcAft>
                <a:spcPts val="0"/>
              </a:spcAft>
              <a:buClr>
                <a:schemeClr val="dk2"/>
              </a:buClr>
              <a:buSzPts val="1600"/>
              <a:buChar char="■"/>
              <a:defRPr sz="1600"/>
            </a:lvl7pPr>
            <a:lvl8pPr marL="3657600" lvl="7" indent="-330200" algn="l">
              <a:lnSpc>
                <a:spcPct val="94000"/>
              </a:lnSpc>
              <a:spcBef>
                <a:spcPts val="500"/>
              </a:spcBef>
              <a:spcAft>
                <a:spcPts val="0"/>
              </a:spcAft>
              <a:buClr>
                <a:schemeClr val="dk2"/>
              </a:buClr>
              <a:buSzPts val="1600"/>
              <a:buChar char="–"/>
              <a:defRPr sz="1600"/>
            </a:lvl8pPr>
            <a:lvl9pPr marL="4114800" lvl="8" indent="-330200" algn="l">
              <a:lnSpc>
                <a:spcPct val="94000"/>
              </a:lnSpc>
              <a:spcBef>
                <a:spcPts val="500"/>
              </a:spcBef>
              <a:spcAft>
                <a:spcPts val="200"/>
              </a:spcAft>
              <a:buClr>
                <a:schemeClr val="dk2"/>
              </a:buClr>
              <a:buSzPts val="1600"/>
              <a:buChar char="■"/>
              <a:defRPr sz="1600"/>
            </a:lvl9pPr>
          </a:lstStyle>
          <a:p>
            <a:endParaRPr/>
          </a:p>
        </p:txBody>
      </p:sp>
      <p:sp>
        <p:nvSpPr>
          <p:cNvPr id="64" name="Google Shape;64;p9"/>
          <p:cNvSpPr txBox="1">
            <a:spLocks noGrp="1"/>
          </p:cNvSpPr>
          <p:nvPr>
            <p:ph type="body" idx="2"/>
          </p:nvPr>
        </p:nvSpPr>
        <p:spPr>
          <a:xfrm>
            <a:off x="723900" y="2856344"/>
            <a:ext cx="3855720" cy="3011056"/>
          </a:xfrm>
          <a:prstGeom prst="rect">
            <a:avLst/>
          </a:prstGeom>
          <a:noFill/>
          <a:ln>
            <a:noFill/>
          </a:ln>
        </p:spPr>
        <p:txBody>
          <a:bodyPr spcFirstLastPara="1" wrap="square" lIns="91425" tIns="45700" rIns="91425" bIns="45700" anchor="t" anchorCtr="0">
            <a:no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65" name="Google Shape;65;p9"/>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9"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10"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0"/>
          <p:cNvSpPr>
            <a:spLocks noGrp="1"/>
          </p:cNvSpPr>
          <p:nvPr>
            <p:ph type="pic" idx="2"/>
          </p:nvPr>
        </p:nvSpPr>
        <p:spPr>
          <a:xfrm>
            <a:off x="5532120" y="0"/>
            <a:ext cx="6659880" cy="6857999"/>
          </a:xfrm>
          <a:prstGeom prst="rect">
            <a:avLst/>
          </a:prstGeom>
          <a:noFill/>
          <a:ln>
            <a:noFill/>
          </a:ln>
        </p:spPr>
        <p:txBody>
          <a:bodyPr spcFirstLastPara="1" wrap="square" lIns="91425" tIns="45700" rIns="91425" bIns="45700" anchor="t" anchorCtr="0">
            <a:noAutofit/>
          </a:bodyPr>
          <a:lstStyle>
            <a:lvl1pPr marR="0" lvl="0" algn="l" rtl="0">
              <a:lnSpc>
                <a:spcPct val="94000"/>
              </a:lnSpc>
              <a:spcBef>
                <a:spcPts val="10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1pPr>
            <a:lvl2pPr marR="0" lvl="1"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2pPr>
            <a:lvl3pPr marR="0" lvl="2" algn="l" rtl="0">
              <a:lnSpc>
                <a:spcPct val="94000"/>
              </a:lnSpc>
              <a:spcBef>
                <a:spcPts val="5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3pPr>
            <a:lvl4pPr marR="0" lvl="3"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4pPr>
            <a:lvl5pPr marR="0" lvl="4" algn="l" rtl="0">
              <a:lnSpc>
                <a:spcPct val="94000"/>
              </a:lnSpc>
              <a:spcBef>
                <a:spcPts val="5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5pPr>
            <a:lvl6pPr marR="0" lvl="5"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6pPr>
            <a:lvl7pPr marR="0" lvl="6" algn="l" rtl="0">
              <a:lnSpc>
                <a:spcPct val="94000"/>
              </a:lnSpc>
              <a:spcBef>
                <a:spcPts val="500"/>
              </a:spcBef>
              <a:spcAft>
                <a:spcPts val="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7pPr>
            <a:lvl8pPr marR="0" lvl="7" algn="l" rtl="0">
              <a:lnSpc>
                <a:spcPct val="94000"/>
              </a:lnSpc>
              <a:spcBef>
                <a:spcPts val="500"/>
              </a:spcBef>
              <a:spcAft>
                <a:spcPts val="0"/>
              </a:spcAft>
              <a:buClr>
                <a:schemeClr val="dk2"/>
              </a:buClr>
              <a:buSzPts val="2000"/>
              <a:buFont typeface="Libre Franklin"/>
              <a:buNone/>
              <a:defRPr sz="2000" b="0" i="1" u="none" strike="noStrike" cap="none">
                <a:solidFill>
                  <a:schemeClr val="dk2"/>
                </a:solidFill>
                <a:latin typeface="Libre Franklin"/>
                <a:ea typeface="Libre Franklin"/>
                <a:cs typeface="Libre Franklin"/>
                <a:sym typeface="Libre Franklin"/>
              </a:defRPr>
            </a:lvl8pPr>
            <a:lvl9pPr marR="0" lvl="8" algn="l" rtl="0">
              <a:lnSpc>
                <a:spcPct val="94000"/>
              </a:lnSpc>
              <a:spcBef>
                <a:spcPts val="500"/>
              </a:spcBef>
              <a:spcAft>
                <a:spcPts val="200"/>
              </a:spcAft>
              <a:buClr>
                <a:schemeClr val="dk2"/>
              </a:buClr>
              <a:buSzPts val="2000"/>
              <a:buFont typeface="Libre Franklin"/>
              <a:buNone/>
              <a:defRPr sz="2000" b="0" i="0" u="none" strike="noStrike" cap="none">
                <a:solidFill>
                  <a:schemeClr val="dk2"/>
                </a:solidFill>
                <a:latin typeface="Libre Franklin"/>
                <a:ea typeface="Libre Franklin"/>
                <a:cs typeface="Libre Franklin"/>
                <a:sym typeface="Libre Franklin"/>
              </a:defRPr>
            </a:lvl9pPr>
          </a:lstStyle>
          <a:p>
            <a:endParaRPr/>
          </a:p>
        </p:txBody>
      </p:sp>
      <p:sp>
        <p:nvSpPr>
          <p:cNvPr id="73" name="Google Shape;73;p10"/>
          <p:cNvSpPr txBox="1">
            <a:spLocks noGrp="1"/>
          </p:cNvSpPr>
          <p:nvPr>
            <p:ph type="body" idx="1"/>
          </p:nvPr>
        </p:nvSpPr>
        <p:spPr>
          <a:xfrm>
            <a:off x="723900" y="2855968"/>
            <a:ext cx="3855720" cy="3011432"/>
          </a:xfrm>
          <a:prstGeom prst="rect">
            <a:avLst/>
          </a:prstGeom>
          <a:noFill/>
          <a:ln>
            <a:noFill/>
          </a:ln>
        </p:spPr>
        <p:txBody>
          <a:bodyPr spcFirstLastPara="1" wrap="square" lIns="91425" tIns="45700" rIns="91425" bIns="45700" anchor="t" anchorCtr="0">
            <a:no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74" name="Google Shape;74;p10"/>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77" name="Google Shape;77;p10"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lvl1pPr marR="0" lvl="0" algn="l" rtl="0">
              <a:lnSpc>
                <a:spcPct val="89000"/>
              </a:lnSpc>
              <a:spcBef>
                <a:spcPts val="0"/>
              </a:spcBef>
              <a:spcAft>
                <a:spcPts val="0"/>
              </a:spcAft>
              <a:buClr>
                <a:schemeClr val="dk2"/>
              </a:buClr>
              <a:buSzPts val="4400"/>
              <a:buFont typeface="Libre Franklin"/>
              <a:buNone/>
              <a:defRPr sz="44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4000"/>
              </a:lnSpc>
              <a:spcBef>
                <a:spcPts val="1000"/>
              </a:spcBef>
              <a:spcAft>
                <a:spcPts val="0"/>
              </a:spcAft>
              <a:buClr>
                <a:schemeClr val="dk2"/>
              </a:buClr>
              <a:buSzPts val="2000"/>
              <a:buFont typeface="Libre Franklin"/>
              <a:buChar char="■"/>
              <a:defRPr sz="2000" b="0" i="0" u="none" strike="noStrike" cap="none">
                <a:solidFill>
                  <a:schemeClr val="dk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dk2"/>
              </a:buClr>
              <a:buSzPts val="2000"/>
              <a:buFont typeface="Libre Franklin"/>
              <a:buChar char="–"/>
              <a:defRPr sz="2000" b="0" i="1" u="none" strike="noStrike" cap="none">
                <a:solidFill>
                  <a:schemeClr val="dk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dk2"/>
              </a:buClr>
              <a:buSzPts val="1800"/>
              <a:buFont typeface="Libre Franklin"/>
              <a:buChar char="■"/>
              <a:defRPr sz="18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dk2"/>
              </a:buClr>
              <a:buSzPts val="1800"/>
              <a:buFont typeface="Libre Franklin"/>
              <a:buChar char="–"/>
              <a:defRPr sz="1800" b="0" i="1" u="none" strike="noStrike" cap="none">
                <a:solidFill>
                  <a:schemeClr val="dk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dk2"/>
              </a:buClr>
              <a:buSzPts val="1600"/>
              <a:buFont typeface="Libre Franklin"/>
              <a:buChar char="■"/>
              <a:defRPr sz="1600" b="0" i="0" u="none" strike="noStrike" cap="none">
                <a:solidFill>
                  <a:schemeClr val="dk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dk2"/>
              </a:buClr>
              <a:buSzPts val="1600"/>
              <a:buFont typeface="Libre Franklin"/>
              <a:buChar char="–"/>
              <a:defRPr sz="16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9pPr>
          </a:lstStyle>
          <a:p>
            <a:endParaRPr/>
          </a:p>
        </p:txBody>
      </p:sp>
      <p:sp>
        <p:nvSpPr>
          <p:cNvPr id="8" name="Google Shape;8;p1"/>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 name="Google Shape;9;p1"/>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1"/>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descr="{&quot;HashCode&quot;:-1913046509,&quot;Placement&quot;:&quot;Footer&quot;}"/>
          <p:cNvSpPr txBox="1"/>
          <p:nvPr/>
        </p:nvSpPr>
        <p:spPr>
          <a:xfrm>
            <a:off x="0" y="6664017"/>
            <a:ext cx="1028784" cy="193983"/>
          </a:xfrm>
          <a:prstGeom prst="rect">
            <a:avLst/>
          </a:prstGeom>
          <a:noFill/>
          <a:ln>
            <a:noFill/>
          </a:ln>
        </p:spPr>
        <p:txBody>
          <a:bodyPr spcFirstLastPara="1" wrap="square" lIns="0" tIns="0" rIns="0" bIns="0" anchor="ctr" anchorCtr="1">
            <a:noAutofit/>
          </a:bodyPr>
          <a:lstStyle/>
          <a:p>
            <a:pPr marL="0" marR="0" lvl="0" indent="0" algn="l" rtl="0">
              <a:spcBef>
                <a:spcPts val="0"/>
              </a:spcBef>
              <a:spcAft>
                <a:spcPts val="0"/>
              </a:spcAft>
              <a:buNone/>
            </a:pPr>
            <a:r>
              <a:rPr lang="en-US" sz="600" b="0" i="0" u="none" strike="noStrike" cap="none">
                <a:solidFill>
                  <a:srgbClr val="7F7F7F"/>
                </a:solidFill>
                <a:latin typeface="Calibri"/>
                <a:ea typeface="Calibri"/>
                <a:cs typeface="Calibri"/>
                <a:sym typeface="Calibri"/>
              </a:rPr>
              <a:t>Internal Use - Confidential</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hyperlink" Target="about:blan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slundberg/shap" TargetMode="External"/><Relationship Id="rId3" Type="http://schemas.openxmlformats.org/officeDocument/2006/relationships/hyperlink" Target="about:blank" TargetMode="External"/><Relationship Id="rId7" Type="http://schemas.openxmlformats.org/officeDocument/2006/relationships/hyperlink" Target="https://github.com/marcotcr/lime" TargetMode="External"/><Relationship Id="rId12" Type="http://schemas.openxmlformats.org/officeDocument/2006/relationships/hyperlink" Target="https://arxiv.org/abs/1802.01933"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AustinRochford/PyCEbox" TargetMode="External"/><Relationship Id="rId11" Type="http://schemas.openxmlformats.org/officeDocument/2006/relationships/hyperlink" Target="https://web.stanford.edu/~hastie/Papers/pdp_zhao.pdf" TargetMode="External"/><Relationship Id="rId5" Type="http://schemas.openxmlformats.org/officeDocument/2006/relationships/hyperlink" Target="https://scikit-learn.org/" TargetMode="External"/><Relationship Id="rId10" Type="http://schemas.openxmlformats.org/officeDocument/2006/relationships/hyperlink" Target="https://web.stanford.edu/~hastie/Papers/ESLII.pdf" TargetMode="External"/><Relationship Id="rId4" Type="http://schemas.openxmlformats.org/officeDocument/2006/relationships/hyperlink" Target="https://github.com/SauceCat/PDPbox" TargetMode="External"/><Relationship Id="rId9" Type="http://schemas.openxmlformats.org/officeDocument/2006/relationships/hyperlink" Target="https://christophm.github.io/interpretable-ml-book/"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93"/>
        <p:cNvGrpSpPr/>
        <p:nvPr/>
      </p:nvGrpSpPr>
      <p:grpSpPr>
        <a:xfrm>
          <a:off x="0" y="0"/>
          <a:ext cx="0" cy="0"/>
          <a:chOff x="0" y="0"/>
          <a:chExt cx="0" cy="0"/>
        </a:xfrm>
      </p:grpSpPr>
      <p:pic>
        <p:nvPicPr>
          <p:cNvPr id="4" name="Picture 3" descr="A vase of flowers sitting on top of a wooden table&#10;&#10;Description automatically generated">
            <a:extLst>
              <a:ext uri="{FF2B5EF4-FFF2-40B4-BE49-F238E27FC236}">
                <a16:creationId xmlns:a16="http://schemas.microsoft.com/office/drawing/2014/main" id="{A9F3F086-B1ED-6A4A-AE71-E4FFA018E715}"/>
              </a:ext>
            </a:extLst>
          </p:cNvPr>
          <p:cNvPicPr>
            <a:picLocks noChangeAspect="1"/>
          </p:cNvPicPr>
          <p:nvPr/>
        </p:nvPicPr>
        <p:blipFill rotWithShape="1">
          <a:blip r:embed="rId3"/>
          <a:srcRect l="16252"/>
          <a:stretch/>
        </p:blipFill>
        <p:spPr>
          <a:xfrm>
            <a:off x="1242869" y="1216999"/>
            <a:ext cx="6560603" cy="4857862"/>
          </a:xfrm>
          <a:prstGeom prst="rect">
            <a:avLst/>
          </a:prstGeom>
        </p:spPr>
      </p:pic>
      <p:sp>
        <p:nvSpPr>
          <p:cNvPr id="94" name="Google Shape;94;p13"/>
          <p:cNvSpPr txBox="1">
            <a:spLocks noGrp="1"/>
          </p:cNvSpPr>
          <p:nvPr>
            <p:ph type="ctrTitle"/>
          </p:nvPr>
        </p:nvSpPr>
        <p:spPr>
          <a:xfrm>
            <a:off x="3435650" y="2858611"/>
            <a:ext cx="7404198" cy="1313897"/>
          </a:xfrm>
          <a:prstGeom prst="rect">
            <a:avLst/>
          </a:prstGeom>
          <a:noFill/>
          <a:ln>
            <a:noFill/>
          </a:ln>
        </p:spPr>
        <p:txBody>
          <a:bodyPr spcFirstLastPara="1" wrap="square" lIns="91425" tIns="45700" rIns="91425" bIns="45700" anchor="b" anchorCtr="0">
            <a:noAutofit/>
          </a:bodyPr>
          <a:lstStyle/>
          <a:p>
            <a:pPr lvl="0" algn="l">
              <a:buSzPts val="5400"/>
            </a:pPr>
            <a:r>
              <a:rPr lang="en-US" sz="4400" b="1" dirty="0">
                <a:solidFill>
                  <a:schemeClr val="bg1"/>
                </a:solidFill>
              </a:rPr>
              <a:t>LIME is the new </a:t>
            </a:r>
            <a:r>
              <a:rPr lang="en-US" sz="4400" b="1" dirty="0">
                <a:solidFill>
                  <a:schemeClr val="tx1"/>
                </a:solidFill>
              </a:rPr>
              <a:t>black!</a:t>
            </a:r>
            <a:r>
              <a:rPr lang="en-US" sz="3000" b="1" dirty="0">
                <a:solidFill>
                  <a:schemeClr val="tx1"/>
                </a:solidFill>
              </a:rPr>
              <a:t> </a:t>
            </a:r>
            <a:br>
              <a:rPr lang="en-US" sz="3000" b="1" dirty="0">
                <a:solidFill>
                  <a:schemeClr val="tx1"/>
                </a:solidFill>
              </a:rPr>
            </a:br>
            <a:r>
              <a:rPr lang="en-US" sz="2000" dirty="0">
                <a:solidFill>
                  <a:schemeClr val="bg1"/>
                </a:solidFill>
              </a:rPr>
              <a:t>How recent advances open up ML bl</a:t>
            </a:r>
            <a:r>
              <a:rPr lang="en-US" sz="2000" dirty="0">
                <a:solidFill>
                  <a:schemeClr val="tx1"/>
                </a:solidFill>
              </a:rPr>
              <a:t>ack-box models and help</a:t>
            </a:r>
            <a:r>
              <a:rPr lang="en-US" sz="2000" dirty="0">
                <a:solidFill>
                  <a:schemeClr val="bg1"/>
                </a:solidFill>
              </a:rPr>
              <a:t> explain AI decisions</a:t>
            </a:r>
            <a:endParaRPr sz="3000" dirty="0">
              <a:solidFill>
                <a:schemeClr val="bg1"/>
              </a:solidFill>
            </a:endParaRPr>
          </a:p>
        </p:txBody>
      </p:sp>
      <p:sp>
        <p:nvSpPr>
          <p:cNvPr id="95" name="Google Shape;95;p13"/>
          <p:cNvSpPr txBox="1">
            <a:spLocks noGrp="1"/>
          </p:cNvSpPr>
          <p:nvPr>
            <p:ph type="subTitle" idx="1"/>
          </p:nvPr>
        </p:nvSpPr>
        <p:spPr>
          <a:xfrm>
            <a:off x="9437176" y="4501197"/>
            <a:ext cx="1402672" cy="999142"/>
          </a:xfrm>
          <a:prstGeom prst="rect">
            <a:avLst/>
          </a:prstGeom>
          <a:noFill/>
          <a:ln>
            <a:noFill/>
          </a:ln>
        </p:spPr>
        <p:txBody>
          <a:bodyPr spcFirstLastPara="1" wrap="square" lIns="91425" tIns="45700" rIns="91425" bIns="45700" anchor="t" anchorCtr="0">
            <a:noAutofit/>
          </a:bodyPr>
          <a:lstStyle/>
          <a:p>
            <a:pPr marL="0" lvl="0" indent="0" rtl="0">
              <a:lnSpc>
                <a:spcPct val="112000"/>
              </a:lnSpc>
              <a:spcBef>
                <a:spcPts val="0"/>
              </a:spcBef>
              <a:spcAft>
                <a:spcPts val="0"/>
              </a:spcAft>
              <a:buClr>
                <a:schemeClr val="dk2"/>
              </a:buClr>
              <a:buSzPts val="2300"/>
              <a:buNone/>
            </a:pPr>
            <a:r>
              <a:rPr lang="en-US" b="1" dirty="0">
                <a:solidFill>
                  <a:schemeClr val="tx1"/>
                </a:solidFill>
              </a:rPr>
              <a:t>Co Tran</a:t>
            </a:r>
            <a:endParaRPr b="1" dirty="0">
              <a:solidFill>
                <a:schemeClr val="tx1"/>
              </a:solidFill>
            </a:endParaRPr>
          </a:p>
          <a:p>
            <a:pPr marL="0" lvl="0" indent="0" rtl="0">
              <a:lnSpc>
                <a:spcPct val="112000"/>
              </a:lnSpc>
              <a:spcBef>
                <a:spcPts val="0"/>
              </a:spcBef>
              <a:spcAft>
                <a:spcPts val="0"/>
              </a:spcAft>
              <a:buClr>
                <a:schemeClr val="dk2"/>
              </a:buClr>
              <a:buSzPts val="2300"/>
              <a:buNone/>
            </a:pPr>
            <a:r>
              <a:rPr lang="en-US" sz="1400" dirty="0">
                <a:solidFill>
                  <a:schemeClr val="tx1"/>
                </a:solidFill>
              </a:rPr>
              <a:t>DS team</a:t>
            </a:r>
          </a:p>
          <a:p>
            <a:pPr marL="0" lvl="0" indent="0" rtl="0">
              <a:lnSpc>
                <a:spcPct val="112000"/>
              </a:lnSpc>
              <a:spcBef>
                <a:spcPts val="0"/>
              </a:spcBef>
              <a:spcAft>
                <a:spcPts val="0"/>
              </a:spcAft>
              <a:buClr>
                <a:schemeClr val="dk2"/>
              </a:buClr>
              <a:buSzPts val="2300"/>
              <a:buNone/>
            </a:pPr>
            <a:r>
              <a:rPr lang="en-US" sz="1400" dirty="0">
                <a:solidFill>
                  <a:schemeClr val="tx1"/>
                </a:solidFill>
              </a:rPr>
              <a:t>July 2020</a:t>
            </a:r>
            <a:endParaRPr sz="1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907507" y="51694"/>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sz="4000" b="1" dirty="0">
                <a:solidFill>
                  <a:schemeClr val="tx1"/>
                </a:solidFill>
              </a:rPr>
              <a:t>Black-box model</a:t>
            </a:r>
            <a:endParaRPr sz="4000" b="1" dirty="0">
              <a:solidFill>
                <a:schemeClr val="tx1"/>
              </a:solidFill>
            </a:endParaRPr>
          </a:p>
        </p:txBody>
      </p:sp>
      <p:sp>
        <p:nvSpPr>
          <p:cNvPr id="157" name="Google Shape;157;p22"/>
          <p:cNvSpPr txBox="1"/>
          <p:nvPr/>
        </p:nvSpPr>
        <p:spPr>
          <a:xfrm>
            <a:off x="771926" y="526337"/>
            <a:ext cx="10409400" cy="1235144"/>
          </a:xfrm>
          <a:prstGeom prst="rect">
            <a:avLst/>
          </a:prstGeom>
          <a:noFill/>
          <a:ln>
            <a:noFill/>
          </a:ln>
        </p:spPr>
        <p:txBody>
          <a:bodyPr spcFirstLastPara="1" wrap="square" lIns="91425" tIns="91425" rIns="91425" bIns="91425" anchor="t" anchorCtr="0">
            <a:noAutofit/>
          </a:bodyPr>
          <a:lstStyle/>
          <a:p>
            <a:pPr marL="444500" lvl="0" indent="-342900" algn="l" rtl="0">
              <a:spcBef>
                <a:spcPts val="0"/>
              </a:spcBef>
              <a:spcAft>
                <a:spcPts val="0"/>
              </a:spcAft>
              <a:buSzPts val="2000"/>
              <a:buFontTx/>
              <a:buChar char="-"/>
            </a:pPr>
            <a:r>
              <a:rPr lang="en-US" sz="2000" b="1" dirty="0">
                <a:latin typeface="Libre Franklin"/>
                <a:ea typeface="Libre Franklin"/>
                <a:cs typeface="Libre Franklin"/>
                <a:sym typeface="Libre Franklin"/>
              </a:rPr>
              <a:t>Neural networks: </a:t>
            </a:r>
            <a:r>
              <a:rPr lang="en-US" sz="2000" dirty="0">
                <a:latin typeface="Libre Franklin"/>
                <a:ea typeface="Libre Franklin"/>
                <a:cs typeface="Libre Franklin"/>
                <a:sym typeface="Libre Franklin"/>
              </a:rPr>
              <a:t>explaining the activated nodes.</a:t>
            </a:r>
          </a:p>
          <a:p>
            <a:pPr marL="444500" lvl="0" indent="-342900" algn="l" rtl="0">
              <a:spcBef>
                <a:spcPts val="0"/>
              </a:spcBef>
              <a:spcAft>
                <a:spcPts val="0"/>
              </a:spcAft>
              <a:buSzPts val="2000"/>
              <a:buFontTx/>
              <a:buChar char="-"/>
            </a:pPr>
            <a:r>
              <a:rPr lang="en-US" sz="2000" dirty="0">
                <a:solidFill>
                  <a:schemeClr val="tx1"/>
                </a:solidFill>
                <a:latin typeface="Libre Franklin"/>
                <a:ea typeface="Libre Franklin"/>
                <a:cs typeface="Libre Franklin"/>
                <a:sym typeface="Libre Franklin"/>
              </a:rPr>
              <a:t>Random forests, GBM, </a:t>
            </a:r>
            <a:r>
              <a:rPr lang="en-US" sz="2000" dirty="0" err="1">
                <a:solidFill>
                  <a:schemeClr val="tx1"/>
                </a:solidFill>
                <a:latin typeface="Libre Franklin"/>
                <a:ea typeface="Libre Franklin"/>
                <a:cs typeface="Libre Franklin"/>
                <a:sym typeface="Libre Franklin"/>
              </a:rPr>
              <a:t>XGBoost</a:t>
            </a:r>
            <a:endParaRPr sz="2000" dirty="0">
              <a:solidFill>
                <a:schemeClr val="tx1"/>
              </a:solidFill>
              <a:latin typeface="Libre Franklin"/>
              <a:ea typeface="Libre Franklin"/>
              <a:cs typeface="Libre Franklin"/>
              <a:sym typeface="Libre Franklin"/>
            </a:endParaRPr>
          </a:p>
        </p:txBody>
      </p:sp>
      <p:pic>
        <p:nvPicPr>
          <p:cNvPr id="6" name="Picture 5" descr="A picture containing computer&#10;&#10;Description automatically generated">
            <a:extLst>
              <a:ext uri="{FF2B5EF4-FFF2-40B4-BE49-F238E27FC236}">
                <a16:creationId xmlns:a16="http://schemas.microsoft.com/office/drawing/2014/main" id="{880FF0F3-44B0-41E3-B529-B02944B14956}"/>
              </a:ext>
            </a:extLst>
          </p:cNvPr>
          <p:cNvPicPr>
            <a:picLocks noChangeAspect="1"/>
          </p:cNvPicPr>
          <p:nvPr/>
        </p:nvPicPr>
        <p:blipFill>
          <a:blip r:embed="rId4"/>
          <a:stretch>
            <a:fillRect/>
          </a:stretch>
        </p:blipFill>
        <p:spPr>
          <a:xfrm>
            <a:off x="1002839" y="1761481"/>
            <a:ext cx="8301986" cy="4673214"/>
          </a:xfrm>
          <a:prstGeom prst="rect">
            <a:avLst/>
          </a:prstGeom>
        </p:spPr>
      </p:pic>
      <p:sp>
        <p:nvSpPr>
          <p:cNvPr id="2" name="TextBox 1">
            <a:extLst>
              <a:ext uri="{FF2B5EF4-FFF2-40B4-BE49-F238E27FC236}">
                <a16:creationId xmlns:a16="http://schemas.microsoft.com/office/drawing/2014/main" id="{76FE15D2-85D3-7341-8517-E5C758E0D79D}"/>
              </a:ext>
            </a:extLst>
          </p:cNvPr>
          <p:cNvSpPr txBox="1"/>
          <p:nvPr/>
        </p:nvSpPr>
        <p:spPr>
          <a:xfrm>
            <a:off x="2875702" y="4215384"/>
            <a:ext cx="841248" cy="307777"/>
          </a:xfrm>
          <a:prstGeom prst="rect">
            <a:avLst/>
          </a:prstGeom>
          <a:noFill/>
        </p:spPr>
        <p:txBody>
          <a:bodyPr wrap="square" rtlCol="0">
            <a:spAutoFit/>
          </a:bodyPr>
          <a:lstStyle/>
          <a:p>
            <a:r>
              <a:rPr lang="en-US" dirty="0">
                <a:solidFill>
                  <a:schemeClr val="bg1"/>
                </a:solidFill>
              </a:rPr>
              <a:t>neurons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b="1" dirty="0"/>
              <a:t>Trade-off</a:t>
            </a:r>
            <a:endParaRPr b="1" dirty="0">
              <a:solidFill>
                <a:srgbClr val="FF0000"/>
              </a:solidFill>
            </a:endParaRPr>
          </a:p>
        </p:txBody>
      </p:sp>
      <p:pic>
        <p:nvPicPr>
          <p:cNvPr id="7" name="Picture 6" descr="A close up of a map&#10;&#10;Description automatically generated">
            <a:extLst>
              <a:ext uri="{FF2B5EF4-FFF2-40B4-BE49-F238E27FC236}">
                <a16:creationId xmlns:a16="http://schemas.microsoft.com/office/drawing/2014/main" id="{34894855-021E-4236-A320-E8B12A9A4457}"/>
              </a:ext>
            </a:extLst>
          </p:cNvPr>
          <p:cNvPicPr>
            <a:picLocks noChangeAspect="1"/>
          </p:cNvPicPr>
          <p:nvPr/>
        </p:nvPicPr>
        <p:blipFill>
          <a:blip r:embed="rId3"/>
          <a:stretch>
            <a:fillRect/>
          </a:stretch>
        </p:blipFill>
        <p:spPr>
          <a:xfrm>
            <a:off x="2314575" y="1839369"/>
            <a:ext cx="7562850" cy="4255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63"/>
        <p:cNvGrpSpPr/>
        <p:nvPr/>
      </p:nvGrpSpPr>
      <p:grpSpPr>
        <a:xfrm>
          <a:off x="0" y="0"/>
          <a:ext cx="0" cy="0"/>
          <a:chOff x="0" y="0"/>
          <a:chExt cx="0" cy="0"/>
        </a:xfrm>
      </p:grpSpPr>
      <p:pic>
        <p:nvPicPr>
          <p:cNvPr id="9" name="Picture 8" descr="A picture containing green, sitting, table, cake&#10;&#10;Description automatically generated">
            <a:extLst>
              <a:ext uri="{FF2B5EF4-FFF2-40B4-BE49-F238E27FC236}">
                <a16:creationId xmlns:a16="http://schemas.microsoft.com/office/drawing/2014/main" id="{299073F7-0E5C-4841-9243-2011BE87E4A7}"/>
              </a:ext>
            </a:extLst>
          </p:cNvPr>
          <p:cNvPicPr>
            <a:picLocks noChangeAspect="1"/>
          </p:cNvPicPr>
          <p:nvPr/>
        </p:nvPicPr>
        <p:blipFill>
          <a:blip r:embed="rId3"/>
          <a:stretch>
            <a:fillRect/>
          </a:stretch>
        </p:blipFill>
        <p:spPr>
          <a:xfrm>
            <a:off x="8439912" y="2933303"/>
            <a:ext cx="2295144" cy="2295144"/>
          </a:xfrm>
          <a:prstGeom prst="rect">
            <a:avLst/>
          </a:prstGeom>
        </p:spPr>
      </p:pic>
      <p:sp>
        <p:nvSpPr>
          <p:cNvPr id="164" name="Google Shape;164;p23"/>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b="1" dirty="0"/>
              <a:t>Model-Agnostic Methods</a:t>
            </a:r>
            <a:endParaRPr b="1" dirty="0">
              <a:solidFill>
                <a:srgbClr val="FF0000"/>
              </a:solidFill>
            </a:endParaRPr>
          </a:p>
        </p:txBody>
      </p:sp>
      <p:sp>
        <p:nvSpPr>
          <p:cNvPr id="165" name="Google Shape;165;p23"/>
          <p:cNvSpPr txBox="1">
            <a:spLocks noGrp="1"/>
          </p:cNvSpPr>
          <p:nvPr>
            <p:ph type="body" idx="1"/>
          </p:nvPr>
        </p:nvSpPr>
        <p:spPr>
          <a:xfrm>
            <a:off x="1371600" y="1625817"/>
            <a:ext cx="9601200" cy="3012006"/>
          </a:xfrm>
          <a:prstGeom prst="rect">
            <a:avLst/>
          </a:prstGeom>
          <a:noFill/>
          <a:ln>
            <a:noFill/>
          </a:ln>
        </p:spPr>
        <p:txBody>
          <a:bodyPr spcFirstLastPara="1" wrap="square" lIns="91425" tIns="45700" rIns="91425" bIns="45700" anchor="t" anchorCtr="0">
            <a:noAutofit/>
          </a:bodyPr>
          <a:lstStyle/>
          <a:p>
            <a:pPr marL="457200" lvl="0" indent="-342900" algn="l" rtl="0">
              <a:lnSpc>
                <a:spcPct val="94000"/>
              </a:lnSpc>
              <a:spcBef>
                <a:spcPts val="0"/>
              </a:spcBef>
              <a:spcAft>
                <a:spcPts val="0"/>
              </a:spcAft>
              <a:buSzPts val="1800"/>
              <a:buAutoNum type="arabicPeriod"/>
            </a:pPr>
            <a:endParaRPr lang="en-US" dirty="0"/>
          </a:p>
          <a:p>
            <a:pPr marL="457200" lvl="0" indent="-342900" algn="l" rtl="0">
              <a:lnSpc>
                <a:spcPct val="150000"/>
              </a:lnSpc>
              <a:spcBef>
                <a:spcPts val="0"/>
              </a:spcBef>
              <a:spcAft>
                <a:spcPts val="0"/>
              </a:spcAft>
              <a:buSzPts val="1800"/>
              <a:buAutoNum type="arabicPeriod"/>
            </a:pPr>
            <a:endParaRPr lang="en-US" dirty="0"/>
          </a:p>
          <a:p>
            <a:pPr marL="457200" lvl="0" indent="-342900" algn="l" rtl="0">
              <a:lnSpc>
                <a:spcPct val="150000"/>
              </a:lnSpc>
              <a:spcBef>
                <a:spcPts val="0"/>
              </a:spcBef>
              <a:spcAft>
                <a:spcPts val="0"/>
              </a:spcAft>
              <a:buSzPts val="1800"/>
              <a:buAutoNum type="arabicPeriod"/>
            </a:pPr>
            <a:r>
              <a:rPr lang="en-US" b="1" dirty="0"/>
              <a:t>Global vs Local</a:t>
            </a:r>
          </a:p>
          <a:p>
            <a:pPr marL="457200" lvl="0" indent="-342900" algn="l" rtl="0">
              <a:lnSpc>
                <a:spcPct val="150000"/>
              </a:lnSpc>
              <a:spcBef>
                <a:spcPts val="0"/>
              </a:spcBef>
              <a:spcAft>
                <a:spcPts val="0"/>
              </a:spcAft>
              <a:buSzPts val="1800"/>
              <a:buAutoNum type="arabicPeriod"/>
            </a:pPr>
            <a:r>
              <a:rPr lang="en-US" b="1" dirty="0"/>
              <a:t>LIME</a:t>
            </a:r>
            <a:r>
              <a:rPr lang="en-US" dirty="0"/>
              <a:t> - Local Interpretable Model-Agnostic Explanations</a:t>
            </a:r>
            <a:endParaRPr dirty="0"/>
          </a:p>
          <a:p>
            <a:pPr marL="457200" lvl="0" indent="-342900" algn="l" rtl="0">
              <a:lnSpc>
                <a:spcPct val="150000"/>
              </a:lnSpc>
              <a:spcBef>
                <a:spcPts val="0"/>
              </a:spcBef>
              <a:spcAft>
                <a:spcPts val="0"/>
              </a:spcAft>
              <a:buSzPts val="1800"/>
              <a:buAutoNum type="arabicPeriod"/>
            </a:pPr>
            <a:r>
              <a:rPr lang="en-US" b="1" dirty="0"/>
              <a:t>SHAP</a:t>
            </a:r>
            <a:r>
              <a:rPr lang="en-US" dirty="0"/>
              <a:t> - SHapley Additive exPlanations</a:t>
            </a:r>
            <a:endParaRPr dirty="0"/>
          </a:p>
        </p:txBody>
      </p:sp>
      <p:pic>
        <p:nvPicPr>
          <p:cNvPr id="5" name="Picture 4" descr="A picture containing sitting, dark, light, computer&#10;&#10;Description automatically generated">
            <a:extLst>
              <a:ext uri="{FF2B5EF4-FFF2-40B4-BE49-F238E27FC236}">
                <a16:creationId xmlns:a16="http://schemas.microsoft.com/office/drawing/2014/main" id="{FB5171CB-21F3-AE48-9835-2ECB7F034CE4}"/>
              </a:ext>
            </a:extLst>
          </p:cNvPr>
          <p:cNvPicPr>
            <a:picLocks noChangeAspect="1"/>
          </p:cNvPicPr>
          <p:nvPr/>
        </p:nvPicPr>
        <p:blipFill rotWithShape="1">
          <a:blip r:embed="rId4"/>
          <a:srcRect l="42613" r="39387" b="57217"/>
          <a:stretch/>
        </p:blipFill>
        <p:spPr>
          <a:xfrm>
            <a:off x="6784848" y="3768414"/>
            <a:ext cx="1828800" cy="2379840"/>
          </a:xfrm>
          <a:prstGeom prst="rect">
            <a:avLst/>
          </a:prstGeom>
        </p:spPr>
      </p:pic>
      <p:sp>
        <p:nvSpPr>
          <p:cNvPr id="2" name="TextBox 1">
            <a:extLst>
              <a:ext uri="{FF2B5EF4-FFF2-40B4-BE49-F238E27FC236}">
                <a16:creationId xmlns:a16="http://schemas.microsoft.com/office/drawing/2014/main" id="{4CC8D9F2-8F4E-3B43-884E-318CF2A37818}"/>
              </a:ext>
            </a:extLst>
          </p:cNvPr>
          <p:cNvSpPr txBox="1"/>
          <p:nvPr/>
        </p:nvSpPr>
        <p:spPr>
          <a:xfrm>
            <a:off x="8709660" y="5283311"/>
            <a:ext cx="1755648" cy="646331"/>
          </a:xfrm>
          <a:prstGeom prst="rect">
            <a:avLst/>
          </a:prstGeom>
          <a:noFill/>
        </p:spPr>
        <p:txBody>
          <a:bodyPr wrap="square" rtlCol="0">
            <a:spAutoFit/>
          </a:bodyPr>
          <a:lstStyle/>
          <a:p>
            <a:pPr algn="ctr"/>
            <a:r>
              <a:rPr lang="en-US" sz="3600" dirty="0">
                <a:latin typeface="Avenir Book" panose="02000503020000020003" pitchFamily="2" charset="0"/>
              </a:rPr>
              <a:t>LIME</a:t>
            </a:r>
            <a:endParaRPr lang="en-US" sz="3200" dirty="0">
              <a:latin typeface="Avenir Book" panose="02000503020000020003" pitchFamily="2" charset="0"/>
            </a:endParaRPr>
          </a:p>
        </p:txBody>
      </p:sp>
    </p:spTree>
    <p:extLst>
      <p:ext uri="{BB962C8B-B14F-4D97-AF65-F5344CB8AC3E}">
        <p14:creationId xmlns:p14="http://schemas.microsoft.com/office/powerpoint/2010/main" val="161830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5">
                                            <p:txEl>
                                              <p:pRg st="2" end="2"/>
                                            </p:txEl>
                                          </p:spTgt>
                                        </p:tgtEl>
                                        <p:attrNameLst>
                                          <p:attrName>style.visibility</p:attrName>
                                        </p:attrNameLst>
                                      </p:cBhvr>
                                      <p:to>
                                        <p:strVal val="visible"/>
                                      </p:to>
                                    </p:set>
                                    <p:animEffect transition="in" filter="fade">
                                      <p:cBhvr>
                                        <p:cTn id="12" dur="500"/>
                                        <p:tgtEl>
                                          <p:spTgt spid="1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5">
                                            <p:txEl>
                                              <p:pRg st="3" end="3"/>
                                            </p:txEl>
                                          </p:spTgt>
                                        </p:tgtEl>
                                        <p:attrNameLst>
                                          <p:attrName>style.visibility</p:attrName>
                                        </p:attrNameLst>
                                      </p:cBhvr>
                                      <p:to>
                                        <p:strVal val="visible"/>
                                      </p:to>
                                    </p:set>
                                    <p:animEffect transition="in" filter="fade">
                                      <p:cBhvr>
                                        <p:cTn id="17" dur="500"/>
                                        <p:tgtEl>
                                          <p:spTgt spid="165">
                                            <p:txEl>
                                              <p:pRg st="3" end="3"/>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5">
                                            <p:txEl>
                                              <p:pRg st="4" end="4"/>
                                            </p:txEl>
                                          </p:spTgt>
                                        </p:tgtEl>
                                        <p:attrNameLst>
                                          <p:attrName>style.visibility</p:attrName>
                                        </p:attrNameLst>
                                      </p:cBhvr>
                                      <p:to>
                                        <p:strVal val="visible"/>
                                      </p:to>
                                    </p:set>
                                    <p:animEffect transition="in" filter="fade">
                                      <p:cBhvr>
                                        <p:cTn id="26" dur="500"/>
                                        <p:tgtEl>
                                          <p:spTgt spid="165">
                                            <p:txEl>
                                              <p:pRg st="4" end="4"/>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5" grpId="0" uiExpand="1" build="p"/>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1167414" y="90996"/>
            <a:ext cx="9601200" cy="672484"/>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b="1" dirty="0"/>
              <a:t>1. Global vs Local </a:t>
            </a:r>
            <a:endParaRPr b="1" dirty="0"/>
          </a:p>
        </p:txBody>
      </p:sp>
      <p:pic>
        <p:nvPicPr>
          <p:cNvPr id="3" name="Picture 2" descr="A screenshot of a cell phone&#10;&#10;Description automatically generated">
            <a:extLst>
              <a:ext uri="{FF2B5EF4-FFF2-40B4-BE49-F238E27FC236}">
                <a16:creationId xmlns:a16="http://schemas.microsoft.com/office/drawing/2014/main" id="{ABEF51E1-E96B-4823-AC28-B11F758204F8}"/>
              </a:ext>
            </a:extLst>
          </p:cNvPr>
          <p:cNvPicPr>
            <a:picLocks noChangeAspect="1"/>
          </p:cNvPicPr>
          <p:nvPr/>
        </p:nvPicPr>
        <p:blipFill>
          <a:blip r:embed="rId3"/>
          <a:stretch>
            <a:fillRect/>
          </a:stretch>
        </p:blipFill>
        <p:spPr>
          <a:xfrm>
            <a:off x="1958225" y="1796257"/>
            <a:ext cx="8275550" cy="4472958"/>
          </a:xfrm>
          <a:prstGeom prst="rect">
            <a:avLst/>
          </a:prstGeom>
        </p:spPr>
      </p:pic>
      <p:sp>
        <p:nvSpPr>
          <p:cNvPr id="5" name="TextBox 4">
            <a:extLst>
              <a:ext uri="{FF2B5EF4-FFF2-40B4-BE49-F238E27FC236}">
                <a16:creationId xmlns:a16="http://schemas.microsoft.com/office/drawing/2014/main" id="{9BBA93A8-BE5A-41AA-932E-A2B7F01F2705}"/>
              </a:ext>
            </a:extLst>
          </p:cNvPr>
          <p:cNvSpPr txBox="1"/>
          <p:nvPr/>
        </p:nvSpPr>
        <p:spPr>
          <a:xfrm>
            <a:off x="1118586" y="958788"/>
            <a:ext cx="10679837" cy="615553"/>
          </a:xfrm>
          <a:prstGeom prst="rect">
            <a:avLst/>
          </a:prstGeom>
          <a:noFill/>
        </p:spPr>
        <p:txBody>
          <a:bodyPr wrap="square" rtlCol="0">
            <a:spAutoFit/>
          </a:bodyPr>
          <a:lstStyle/>
          <a:p>
            <a:pPr marL="285750" indent="-285750">
              <a:buFontTx/>
              <a:buChar char="-"/>
            </a:pPr>
            <a:r>
              <a:rPr lang="en-US" sz="1700" b="1" dirty="0">
                <a:latin typeface="Libre Franklin" panose="00000500000000000000" charset="0"/>
                <a:cs typeface="Calibri" panose="020F0502020204030204" pitchFamily="34" charset="0"/>
              </a:rPr>
              <a:t>Global interpretation: </a:t>
            </a:r>
            <a:r>
              <a:rPr lang="en-US" sz="1700" dirty="0">
                <a:latin typeface="Libre Franklin" panose="00000500000000000000" charset="0"/>
                <a:cs typeface="Calibri" panose="020F0502020204030204" pitchFamily="34" charset="0"/>
              </a:rPr>
              <a:t>looking at the general landscape of features/attributes.</a:t>
            </a:r>
          </a:p>
          <a:p>
            <a:pPr marL="285750" indent="-285750">
              <a:buFontTx/>
              <a:buChar char="-"/>
            </a:pPr>
            <a:r>
              <a:rPr lang="en-US" sz="1700" b="1" dirty="0">
                <a:latin typeface="Libre Franklin" panose="00000500000000000000" charset="0"/>
                <a:cs typeface="Calibri" panose="020F0502020204030204" pitchFamily="34" charset="0"/>
              </a:rPr>
              <a:t>Local interpretation: </a:t>
            </a:r>
            <a:r>
              <a:rPr lang="en-US" sz="1700" dirty="0">
                <a:latin typeface="Libre Franklin" panose="00000500000000000000" charset="0"/>
                <a:cs typeface="Calibri" panose="020F0502020204030204" pitchFamily="34" charset="0"/>
              </a:rPr>
              <a:t>looking at the landscape of a particular instance or a small set of instances.</a:t>
            </a:r>
          </a:p>
        </p:txBody>
      </p:sp>
    </p:spTree>
    <p:extLst>
      <p:ext uri="{BB962C8B-B14F-4D97-AF65-F5344CB8AC3E}">
        <p14:creationId xmlns:p14="http://schemas.microsoft.com/office/powerpoint/2010/main" val="31280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1409600" y="229875"/>
            <a:ext cx="9601200" cy="11190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1"/>
              </a:buClr>
              <a:buSzPts val="1100"/>
              <a:buFont typeface="Arial"/>
              <a:buNone/>
            </a:pPr>
            <a:r>
              <a:rPr lang="en-US" sz="3000" b="1" dirty="0"/>
              <a:t>2.  LIME - </a:t>
            </a:r>
            <a:r>
              <a:rPr lang="en-US" sz="2400" b="1" u="sng" dirty="0"/>
              <a:t>L</a:t>
            </a:r>
            <a:r>
              <a:rPr lang="en-US" sz="2400" b="1" dirty="0"/>
              <a:t>ocal </a:t>
            </a:r>
            <a:r>
              <a:rPr lang="en-US" sz="2400" b="1" u="sng" dirty="0"/>
              <a:t>I</a:t>
            </a:r>
            <a:r>
              <a:rPr lang="en-US" sz="2400" b="1" dirty="0"/>
              <a:t>nterpretable </a:t>
            </a:r>
            <a:r>
              <a:rPr lang="en-US" sz="2400" b="1" u="sng" dirty="0"/>
              <a:t>M</a:t>
            </a:r>
            <a:r>
              <a:rPr lang="en-US" sz="2400" b="1" dirty="0"/>
              <a:t>odel-Agnostic </a:t>
            </a:r>
            <a:r>
              <a:rPr lang="en-US" sz="2400" b="1" u="sng" dirty="0"/>
              <a:t>E</a:t>
            </a:r>
            <a:r>
              <a:rPr lang="en-US" sz="2400" b="1" dirty="0"/>
              <a:t>xplanations</a:t>
            </a:r>
            <a:endParaRPr sz="2400" b="1" dirty="0"/>
          </a:p>
          <a:p>
            <a:pPr marL="0" lvl="0" indent="0" algn="l" rtl="0">
              <a:lnSpc>
                <a:spcPct val="94000"/>
              </a:lnSpc>
              <a:spcBef>
                <a:spcPts val="0"/>
              </a:spcBef>
              <a:spcAft>
                <a:spcPts val="0"/>
              </a:spcAft>
              <a:buNone/>
            </a:pPr>
            <a:endParaRPr sz="3000" dirty="0"/>
          </a:p>
        </p:txBody>
      </p:sp>
      <p:sp>
        <p:nvSpPr>
          <p:cNvPr id="219" name="Google Shape;219;p30"/>
          <p:cNvSpPr txBox="1">
            <a:spLocks noGrp="1"/>
          </p:cNvSpPr>
          <p:nvPr>
            <p:ph type="body" idx="1"/>
          </p:nvPr>
        </p:nvSpPr>
        <p:spPr>
          <a:xfrm>
            <a:off x="1333400" y="910725"/>
            <a:ext cx="10596600" cy="710744"/>
          </a:xfrm>
          <a:prstGeom prst="rect">
            <a:avLst/>
          </a:prstGeom>
          <a:noFill/>
          <a:ln>
            <a:noFill/>
          </a:ln>
        </p:spPr>
        <p:txBody>
          <a:bodyPr spcFirstLastPara="1" wrap="square" lIns="91425" tIns="45700" rIns="91425" bIns="45700" anchor="t" anchorCtr="0">
            <a:noAutofit/>
          </a:bodyPr>
          <a:lstStyle/>
          <a:p>
            <a:pPr marL="285750" lvl="0" indent="-285750" algn="l" rtl="0">
              <a:lnSpc>
                <a:spcPct val="94000"/>
              </a:lnSpc>
              <a:spcBef>
                <a:spcPts val="0"/>
              </a:spcBef>
              <a:spcAft>
                <a:spcPts val="0"/>
              </a:spcAft>
              <a:buClr>
                <a:schemeClr val="dk2"/>
              </a:buClr>
              <a:buSzPts val="2000"/>
              <a:buFontTx/>
              <a:buChar char="-"/>
            </a:pPr>
            <a:r>
              <a:rPr lang="en-US" sz="1700" b="1" dirty="0">
                <a:solidFill>
                  <a:schemeClr val="dk1"/>
                </a:solidFill>
              </a:rPr>
              <a:t>LIME </a:t>
            </a:r>
            <a:r>
              <a:rPr lang="en-US" sz="1700" dirty="0">
                <a:solidFill>
                  <a:schemeClr val="dk1"/>
                </a:solidFill>
              </a:rPr>
              <a:t>is a local interpretation method that use a surrogate/interpretable model to help to understand the prediction of the black-box. </a:t>
            </a:r>
          </a:p>
          <a:p>
            <a:pPr marL="285750" lvl="0" indent="-285750">
              <a:spcBef>
                <a:spcPts val="0"/>
              </a:spcBef>
              <a:buSzPts val="2000"/>
              <a:buFontTx/>
              <a:buChar char="-"/>
            </a:pPr>
            <a:r>
              <a:rPr lang="en-US" sz="1700" b="1" dirty="0">
                <a:solidFill>
                  <a:schemeClr val="dk1"/>
                </a:solidFill>
              </a:rPr>
              <a:t>Intuition:</a:t>
            </a:r>
            <a:r>
              <a:rPr lang="en-US" sz="1700" dirty="0">
                <a:solidFill>
                  <a:schemeClr val="dk1"/>
                </a:solidFill>
              </a:rPr>
              <a:t> it is </a:t>
            </a:r>
            <a:r>
              <a:rPr lang="en-US" sz="1700" b="1" dirty="0">
                <a:solidFill>
                  <a:schemeClr val="dk1"/>
                </a:solidFill>
              </a:rPr>
              <a:t>easier </a:t>
            </a:r>
            <a:r>
              <a:rPr lang="en-US" sz="1700" dirty="0">
                <a:solidFill>
                  <a:schemeClr val="dk1"/>
                </a:solidFill>
              </a:rPr>
              <a:t>to understand the black-box </a:t>
            </a:r>
            <a:r>
              <a:rPr lang="en-US" sz="1700" b="1" dirty="0">
                <a:solidFill>
                  <a:schemeClr val="dk1"/>
                </a:solidFill>
              </a:rPr>
              <a:t>locally</a:t>
            </a:r>
            <a:r>
              <a:rPr lang="en-US" sz="1700" dirty="0">
                <a:solidFill>
                  <a:schemeClr val="dk1"/>
                </a:solidFill>
              </a:rPr>
              <a:t> </a:t>
            </a:r>
            <a:r>
              <a:rPr lang="en-US" sz="1800" dirty="0"/>
              <a:t>as opposed to trying to approximate a model </a:t>
            </a:r>
            <a:r>
              <a:rPr lang="en-US" sz="1800" b="1" dirty="0"/>
              <a:t>globally</a:t>
            </a:r>
            <a:r>
              <a:rPr lang="en-US" sz="1700" dirty="0">
                <a:solidFill>
                  <a:schemeClr val="dk1"/>
                </a:solidFill>
              </a:rPr>
              <a:t>.</a:t>
            </a:r>
            <a:endParaRPr sz="1700" dirty="0"/>
          </a:p>
        </p:txBody>
      </p:sp>
      <p:pic>
        <p:nvPicPr>
          <p:cNvPr id="220" name="Google Shape;220;p30"/>
          <p:cNvPicPr preferRelativeResize="0"/>
          <p:nvPr/>
        </p:nvPicPr>
        <p:blipFill>
          <a:blip r:embed="rId3">
            <a:alphaModFix/>
          </a:blip>
          <a:stretch>
            <a:fillRect/>
          </a:stretch>
        </p:blipFill>
        <p:spPr>
          <a:xfrm>
            <a:off x="3875538" y="2256281"/>
            <a:ext cx="4440923" cy="41993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9">
                                            <p:txEl>
                                              <p:pRg st="0" end="0"/>
                                            </p:txEl>
                                          </p:spTgt>
                                        </p:tgtEl>
                                        <p:attrNameLst>
                                          <p:attrName>style.visibility</p:attrName>
                                        </p:attrNameLst>
                                      </p:cBhvr>
                                      <p:to>
                                        <p:strVal val="visible"/>
                                      </p:to>
                                    </p:set>
                                    <p:animEffect transition="in" filter="fade">
                                      <p:cBhvr>
                                        <p:cTn id="12" dur="500"/>
                                        <p:tgtEl>
                                          <p:spTgt spid="2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xEl>
                                              <p:pRg st="1" end="1"/>
                                            </p:txEl>
                                          </p:spTgt>
                                        </p:tgtEl>
                                        <p:attrNameLst>
                                          <p:attrName>style.visibility</p:attrName>
                                        </p:attrNameLst>
                                      </p:cBhvr>
                                      <p:to>
                                        <p:strVal val="visible"/>
                                      </p:to>
                                    </p:set>
                                    <p:animEffect transition="in" filter="fade">
                                      <p:cBhvr>
                                        <p:cTn id="22" dur="500"/>
                                        <p:tgtEl>
                                          <p:spTgt spid="2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P spid="2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24"/>
        <p:cNvGrpSpPr/>
        <p:nvPr/>
      </p:nvGrpSpPr>
      <p:grpSpPr>
        <a:xfrm>
          <a:off x="0" y="0"/>
          <a:ext cx="0" cy="0"/>
          <a:chOff x="0" y="0"/>
          <a:chExt cx="0" cy="0"/>
        </a:xfrm>
      </p:grpSpPr>
      <p:pic>
        <p:nvPicPr>
          <p:cNvPr id="227" name="Google Shape;227;p31"/>
          <p:cNvPicPr preferRelativeResize="0"/>
          <p:nvPr/>
        </p:nvPicPr>
        <p:blipFill>
          <a:blip r:embed="rId3">
            <a:alphaModFix/>
          </a:blip>
          <a:stretch>
            <a:fillRect/>
          </a:stretch>
        </p:blipFill>
        <p:spPr>
          <a:xfrm>
            <a:off x="2118314" y="2884109"/>
            <a:ext cx="7118451" cy="3744016"/>
          </a:xfrm>
          <a:prstGeom prst="rect">
            <a:avLst/>
          </a:prstGeom>
          <a:noFill/>
          <a:ln>
            <a:noFill/>
          </a:ln>
        </p:spPr>
      </p:pic>
      <p:pic>
        <p:nvPicPr>
          <p:cNvPr id="3" name="Picture 2" descr="A picture containing fruit, drawing, food&#10;&#10;Description automatically generated">
            <a:extLst>
              <a:ext uri="{FF2B5EF4-FFF2-40B4-BE49-F238E27FC236}">
                <a16:creationId xmlns:a16="http://schemas.microsoft.com/office/drawing/2014/main" id="{BA931F48-9708-4E54-B901-E95801903803}"/>
              </a:ext>
            </a:extLst>
          </p:cNvPr>
          <p:cNvPicPr>
            <a:picLocks noChangeAspect="1"/>
          </p:cNvPicPr>
          <p:nvPr/>
        </p:nvPicPr>
        <p:blipFill>
          <a:blip r:embed="rId4"/>
          <a:stretch>
            <a:fillRect/>
          </a:stretch>
        </p:blipFill>
        <p:spPr>
          <a:xfrm>
            <a:off x="3043876" y="2884109"/>
            <a:ext cx="5267325" cy="2962275"/>
          </a:xfrm>
          <a:prstGeom prst="rect">
            <a:avLst/>
          </a:prstGeom>
        </p:spPr>
      </p:pic>
      <p:sp>
        <p:nvSpPr>
          <p:cNvPr id="4" name="TextBox 3">
            <a:extLst>
              <a:ext uri="{FF2B5EF4-FFF2-40B4-BE49-F238E27FC236}">
                <a16:creationId xmlns:a16="http://schemas.microsoft.com/office/drawing/2014/main" id="{8BE3D513-913C-4853-B9D7-9395BAA2A686}"/>
              </a:ext>
            </a:extLst>
          </p:cNvPr>
          <p:cNvSpPr txBox="1"/>
          <p:nvPr/>
        </p:nvSpPr>
        <p:spPr>
          <a:xfrm>
            <a:off x="985421" y="1303956"/>
            <a:ext cx="10777492" cy="1400383"/>
          </a:xfrm>
          <a:prstGeom prst="rect">
            <a:avLst/>
          </a:prstGeom>
          <a:noFill/>
        </p:spPr>
        <p:txBody>
          <a:bodyPr wrap="square" rtlCol="0">
            <a:spAutoFit/>
          </a:bodyPr>
          <a:lstStyle/>
          <a:p>
            <a:pPr marL="342900" indent="-342900">
              <a:buAutoNum type="arabicPeriod"/>
            </a:pPr>
            <a:r>
              <a:rPr lang="en-US" sz="1700" dirty="0">
                <a:latin typeface="Libre Franklin" panose="00000500000000000000" charset="0"/>
              </a:rPr>
              <a:t>Separate into interpretable components.</a:t>
            </a:r>
          </a:p>
          <a:p>
            <a:pPr marL="342900" indent="-342900">
              <a:buAutoNum type="arabicPeriod"/>
            </a:pPr>
            <a:r>
              <a:rPr lang="en-US" sz="1700" dirty="0">
                <a:latin typeface="Libre Franklin" panose="00000500000000000000" charset="0"/>
              </a:rPr>
              <a:t>Generate a data set of perturbed instances.</a:t>
            </a:r>
          </a:p>
          <a:p>
            <a:pPr marL="342900" indent="-342900">
              <a:buAutoNum type="arabicPeriod"/>
            </a:pPr>
            <a:r>
              <a:rPr lang="en-US" sz="1700" dirty="0">
                <a:latin typeface="Libre Franklin" panose="00000500000000000000" charset="0"/>
              </a:rPr>
              <a:t>Feed perturbed instances and get score.</a:t>
            </a:r>
          </a:p>
          <a:p>
            <a:pPr marL="342900" indent="-342900">
              <a:buAutoNum type="arabicPeriod"/>
            </a:pPr>
            <a:r>
              <a:rPr lang="en-US" sz="1700" dirty="0">
                <a:latin typeface="Libre Franklin" panose="00000500000000000000" charset="0"/>
              </a:rPr>
              <a:t>Learn a weighted model.</a:t>
            </a:r>
          </a:p>
          <a:p>
            <a:pPr marL="342900" indent="-342900">
              <a:buAutoNum type="arabicPeriod"/>
            </a:pPr>
            <a:r>
              <a:rPr lang="en-US" sz="1700" dirty="0">
                <a:latin typeface="Libre Franklin" panose="00000500000000000000" charset="0"/>
              </a:rPr>
              <a:t>Find the highest positive weights (interpretable components) as the explanation.</a:t>
            </a:r>
          </a:p>
        </p:txBody>
      </p:sp>
      <p:sp>
        <p:nvSpPr>
          <p:cNvPr id="9" name="Google Shape;218;p30">
            <a:extLst>
              <a:ext uri="{FF2B5EF4-FFF2-40B4-BE49-F238E27FC236}">
                <a16:creationId xmlns:a16="http://schemas.microsoft.com/office/drawing/2014/main" id="{C891AFE9-FFD1-7040-9E71-5C46B53D95D8}"/>
              </a:ext>
            </a:extLst>
          </p:cNvPr>
          <p:cNvSpPr txBox="1">
            <a:spLocks noGrp="1"/>
          </p:cNvSpPr>
          <p:nvPr>
            <p:ph type="title"/>
          </p:nvPr>
        </p:nvSpPr>
        <p:spPr>
          <a:xfrm>
            <a:off x="1409600" y="229875"/>
            <a:ext cx="9601200" cy="11190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1"/>
              </a:buClr>
              <a:buSzPts val="1100"/>
              <a:buFont typeface="Arial"/>
              <a:buNone/>
            </a:pPr>
            <a:r>
              <a:rPr lang="en-US" sz="3000" b="1" dirty="0"/>
              <a:t>2.  LIME - </a:t>
            </a:r>
            <a:r>
              <a:rPr lang="en-US" sz="2400" b="1" u="sng" dirty="0"/>
              <a:t>L</a:t>
            </a:r>
            <a:r>
              <a:rPr lang="en-US" sz="2400" b="1" dirty="0"/>
              <a:t>ocal </a:t>
            </a:r>
            <a:r>
              <a:rPr lang="en-US" sz="2400" b="1" u="sng" dirty="0"/>
              <a:t>I</a:t>
            </a:r>
            <a:r>
              <a:rPr lang="en-US" sz="2400" b="1" dirty="0"/>
              <a:t>nterpretable </a:t>
            </a:r>
            <a:r>
              <a:rPr lang="en-US" sz="2400" b="1" u="sng" dirty="0"/>
              <a:t>M</a:t>
            </a:r>
            <a:r>
              <a:rPr lang="en-US" sz="2400" b="1" dirty="0"/>
              <a:t>odel-Agnostic </a:t>
            </a:r>
            <a:r>
              <a:rPr lang="en-US" sz="2400" b="1" u="sng" dirty="0"/>
              <a:t>E</a:t>
            </a:r>
            <a:r>
              <a:rPr lang="en-US" sz="2400" b="1" dirty="0"/>
              <a:t>xplanations</a:t>
            </a:r>
            <a:endParaRPr sz="2400" b="1" dirty="0"/>
          </a:p>
          <a:p>
            <a:pPr marL="0" lvl="0" indent="0" algn="l" rtl="0">
              <a:lnSpc>
                <a:spcPct val="94000"/>
              </a:lnSpc>
              <a:spcBef>
                <a:spcPts val="0"/>
              </a:spcBef>
              <a:spcAft>
                <a:spcPts val="0"/>
              </a:spcAft>
              <a:buNone/>
            </a:pPr>
            <a:endParaRPr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500"/>
                                        <p:tgtEl>
                                          <p:spTgt spid="2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31"/>
        <p:cNvGrpSpPr/>
        <p:nvPr/>
      </p:nvGrpSpPr>
      <p:grpSpPr>
        <a:xfrm>
          <a:off x="0" y="0"/>
          <a:ext cx="0" cy="0"/>
          <a:chOff x="0" y="0"/>
          <a:chExt cx="0" cy="0"/>
        </a:xfrm>
      </p:grpSpPr>
      <p:pic>
        <p:nvPicPr>
          <p:cNvPr id="233" name="Google Shape;233;p32"/>
          <p:cNvPicPr preferRelativeResize="0"/>
          <p:nvPr/>
        </p:nvPicPr>
        <p:blipFill>
          <a:blip r:embed="rId3">
            <a:alphaModFix/>
          </a:blip>
          <a:stretch>
            <a:fillRect/>
          </a:stretch>
        </p:blipFill>
        <p:spPr>
          <a:xfrm>
            <a:off x="930696" y="1491981"/>
            <a:ext cx="10954175" cy="4563049"/>
          </a:xfrm>
          <a:prstGeom prst="rect">
            <a:avLst/>
          </a:prstGeom>
          <a:noFill/>
          <a:ln>
            <a:noFill/>
          </a:ln>
        </p:spPr>
      </p:pic>
      <p:sp>
        <p:nvSpPr>
          <p:cNvPr id="2" name="TextBox 1">
            <a:extLst>
              <a:ext uri="{FF2B5EF4-FFF2-40B4-BE49-F238E27FC236}">
                <a16:creationId xmlns:a16="http://schemas.microsoft.com/office/drawing/2014/main" id="{45F59E5F-913F-4E94-AD4C-E1B442077662}"/>
              </a:ext>
            </a:extLst>
          </p:cNvPr>
          <p:cNvSpPr txBox="1"/>
          <p:nvPr/>
        </p:nvSpPr>
        <p:spPr>
          <a:xfrm>
            <a:off x="930696" y="2672179"/>
            <a:ext cx="5683167" cy="1169551"/>
          </a:xfrm>
          <a:prstGeom prst="rect">
            <a:avLst/>
          </a:prstGeom>
          <a:noFill/>
        </p:spPr>
        <p:txBody>
          <a:bodyPr wrap="square" rtlCol="0">
            <a:spAutoFit/>
          </a:bodyPr>
          <a:lstStyle/>
          <a:p>
            <a:r>
              <a:rPr lang="en-US" dirty="0">
                <a:latin typeface="Libre Franklin" panose="00000500000000000000" charset="0"/>
              </a:rPr>
              <a:t>Our prediction: </a:t>
            </a:r>
            <a:r>
              <a:rPr lang="en-US" b="1" dirty="0">
                <a:latin typeface="Libre Franklin" panose="00000500000000000000" charset="0"/>
              </a:rPr>
              <a:t>161.77</a:t>
            </a:r>
          </a:p>
          <a:p>
            <a:r>
              <a:rPr lang="en-US" dirty="0">
                <a:latin typeface="Libre Franklin" panose="00000500000000000000" charset="0"/>
              </a:rPr>
              <a:t>True target: </a:t>
            </a:r>
            <a:r>
              <a:rPr lang="en-US" b="1" dirty="0">
                <a:latin typeface="Libre Franklin" panose="00000500000000000000" charset="0"/>
              </a:rPr>
              <a:t>127</a:t>
            </a:r>
          </a:p>
          <a:p>
            <a:r>
              <a:rPr lang="en-US" dirty="0">
                <a:latin typeface="Libre Franklin" panose="00000500000000000000" charset="0"/>
              </a:rPr>
              <a:t>Left part: statistics on the target distribution</a:t>
            </a:r>
          </a:p>
          <a:p>
            <a:r>
              <a:rPr lang="en-US" dirty="0">
                <a:latin typeface="Libre Franklin" panose="00000500000000000000" charset="0"/>
              </a:rPr>
              <a:t>Middle part: relative feature importance (from the weighted model)</a:t>
            </a:r>
          </a:p>
          <a:p>
            <a:r>
              <a:rPr lang="en-US" dirty="0">
                <a:latin typeface="Libre Franklin" panose="00000500000000000000" charset="0"/>
              </a:rPr>
              <a:t>Right part: feature value of this instance</a:t>
            </a:r>
          </a:p>
        </p:txBody>
      </p:sp>
      <p:sp>
        <p:nvSpPr>
          <p:cNvPr id="7" name="Google Shape;218;p30">
            <a:extLst>
              <a:ext uri="{FF2B5EF4-FFF2-40B4-BE49-F238E27FC236}">
                <a16:creationId xmlns:a16="http://schemas.microsoft.com/office/drawing/2014/main" id="{64A90F5B-64D1-0642-BAC0-465D4ECCD4A3}"/>
              </a:ext>
            </a:extLst>
          </p:cNvPr>
          <p:cNvSpPr txBox="1">
            <a:spLocks noGrp="1"/>
          </p:cNvSpPr>
          <p:nvPr>
            <p:ph type="title"/>
          </p:nvPr>
        </p:nvSpPr>
        <p:spPr>
          <a:xfrm>
            <a:off x="1409600" y="229875"/>
            <a:ext cx="9601200" cy="11190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1"/>
              </a:buClr>
              <a:buSzPts val="1100"/>
              <a:buFont typeface="Arial"/>
              <a:buNone/>
            </a:pPr>
            <a:r>
              <a:rPr lang="en-US" sz="3000" b="1" dirty="0"/>
              <a:t>2.  LIME - </a:t>
            </a:r>
            <a:r>
              <a:rPr lang="en-US" sz="2400" b="1" u="sng" dirty="0"/>
              <a:t>L</a:t>
            </a:r>
            <a:r>
              <a:rPr lang="en-US" sz="2400" b="1" dirty="0"/>
              <a:t>ocal </a:t>
            </a:r>
            <a:r>
              <a:rPr lang="en-US" sz="2400" b="1" u="sng" dirty="0"/>
              <a:t>I</a:t>
            </a:r>
            <a:r>
              <a:rPr lang="en-US" sz="2400" b="1" dirty="0"/>
              <a:t>nterpretable </a:t>
            </a:r>
            <a:r>
              <a:rPr lang="en-US" sz="2400" b="1" u="sng" dirty="0"/>
              <a:t>M</a:t>
            </a:r>
            <a:r>
              <a:rPr lang="en-US" sz="2400" b="1" dirty="0"/>
              <a:t>odel-Agnostic </a:t>
            </a:r>
            <a:r>
              <a:rPr lang="en-US" sz="2400" b="1" u="sng" dirty="0"/>
              <a:t>E</a:t>
            </a:r>
            <a:r>
              <a:rPr lang="en-US" sz="2400" b="1" dirty="0"/>
              <a:t>xplanations</a:t>
            </a:r>
            <a:endParaRPr sz="2400" b="1" dirty="0"/>
          </a:p>
          <a:p>
            <a:pPr marL="0" lvl="0" indent="0" algn="l" rtl="0">
              <a:lnSpc>
                <a:spcPct val="94000"/>
              </a:lnSpc>
              <a:spcBef>
                <a:spcPts val="0"/>
              </a:spcBef>
              <a:spcAft>
                <a:spcPts val="0"/>
              </a:spcAft>
              <a:buNone/>
            </a:pPr>
            <a:endParaRPr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31"/>
        <p:cNvGrpSpPr/>
        <p:nvPr/>
      </p:nvGrpSpPr>
      <p:grpSpPr>
        <a:xfrm>
          <a:off x="0" y="0"/>
          <a:ext cx="0" cy="0"/>
          <a:chOff x="0" y="0"/>
          <a:chExt cx="0" cy="0"/>
        </a:xfrm>
      </p:grpSpPr>
      <p:sp>
        <p:nvSpPr>
          <p:cNvPr id="232" name="Google Shape;232;p32"/>
          <p:cNvSpPr txBox="1">
            <a:spLocks noGrp="1"/>
          </p:cNvSpPr>
          <p:nvPr>
            <p:ph type="title"/>
          </p:nvPr>
        </p:nvSpPr>
        <p:spPr>
          <a:xfrm>
            <a:off x="1409600" y="229875"/>
            <a:ext cx="9601200" cy="1119000"/>
          </a:xfrm>
          <a:prstGeom prst="rect">
            <a:avLst/>
          </a:prstGeom>
          <a:noFill/>
          <a:ln>
            <a:noFill/>
          </a:ln>
        </p:spPr>
        <p:txBody>
          <a:bodyPr spcFirstLastPara="1" wrap="square" lIns="91425" tIns="45700" rIns="91425" bIns="45700" anchor="t" anchorCtr="0">
            <a:noAutofit/>
          </a:bodyPr>
          <a:lstStyle/>
          <a:p>
            <a:pPr lvl="0">
              <a:lnSpc>
                <a:spcPct val="94000"/>
              </a:lnSpc>
              <a:buClr>
                <a:schemeClr val="dk1"/>
              </a:buClr>
              <a:buSzPts val="1100"/>
            </a:pPr>
            <a:r>
              <a:rPr lang="en-US" sz="3000" b="1" dirty="0"/>
              <a:t>2.  LIME – Applications with </a:t>
            </a:r>
            <a:r>
              <a:rPr lang="en-US" sz="3000" b="1" dirty="0" err="1"/>
              <a:t>Sailpoint</a:t>
            </a:r>
            <a:r>
              <a:rPr lang="en-US" sz="3000" b="1" dirty="0"/>
              <a:t> dataset</a:t>
            </a:r>
            <a:endParaRPr sz="3000" dirty="0"/>
          </a:p>
        </p:txBody>
      </p:sp>
      <p:pic>
        <p:nvPicPr>
          <p:cNvPr id="4" name="Picture 3" descr="A screenshot of a cell phone&#10;&#10;Description automatically generated">
            <a:extLst>
              <a:ext uri="{FF2B5EF4-FFF2-40B4-BE49-F238E27FC236}">
                <a16:creationId xmlns:a16="http://schemas.microsoft.com/office/drawing/2014/main" id="{70D67A70-774E-4BBD-B9B6-05334ABCA630}"/>
              </a:ext>
            </a:extLst>
          </p:cNvPr>
          <p:cNvPicPr>
            <a:picLocks noChangeAspect="1"/>
          </p:cNvPicPr>
          <p:nvPr/>
        </p:nvPicPr>
        <p:blipFill>
          <a:blip r:embed="rId3"/>
          <a:stretch>
            <a:fillRect/>
          </a:stretch>
        </p:blipFill>
        <p:spPr>
          <a:xfrm>
            <a:off x="0" y="1474361"/>
            <a:ext cx="12192000" cy="5383639"/>
          </a:xfrm>
          <a:prstGeom prst="rect">
            <a:avLst/>
          </a:prstGeom>
        </p:spPr>
      </p:pic>
      <p:sp>
        <p:nvSpPr>
          <p:cNvPr id="5" name="TextBox 4">
            <a:extLst>
              <a:ext uri="{FF2B5EF4-FFF2-40B4-BE49-F238E27FC236}">
                <a16:creationId xmlns:a16="http://schemas.microsoft.com/office/drawing/2014/main" id="{E6EF4B47-A423-4E04-9AA6-8BDE89717499}"/>
              </a:ext>
            </a:extLst>
          </p:cNvPr>
          <p:cNvSpPr txBox="1"/>
          <p:nvPr/>
        </p:nvSpPr>
        <p:spPr>
          <a:xfrm>
            <a:off x="861133" y="789375"/>
            <a:ext cx="11061577" cy="615553"/>
          </a:xfrm>
          <a:prstGeom prst="rect">
            <a:avLst/>
          </a:prstGeom>
          <a:noFill/>
        </p:spPr>
        <p:txBody>
          <a:bodyPr wrap="square" rtlCol="0">
            <a:spAutoFit/>
          </a:bodyPr>
          <a:lstStyle/>
          <a:p>
            <a:r>
              <a:rPr lang="en-US" sz="1700" b="1" dirty="0">
                <a:latin typeface="Libre Franklin" panose="00000500000000000000" charset="0"/>
              </a:rPr>
              <a:t>Dataset: </a:t>
            </a:r>
            <a:r>
              <a:rPr lang="en-US" sz="1700" dirty="0">
                <a:latin typeface="Libre Franklin" panose="00000500000000000000" charset="0"/>
              </a:rPr>
              <a:t>matching identity with account.</a:t>
            </a:r>
          </a:p>
          <a:p>
            <a:r>
              <a:rPr lang="en-US" sz="1700" b="1" dirty="0">
                <a:latin typeface="Libre Franklin" panose="00000500000000000000" charset="0"/>
              </a:rPr>
              <a:t>Features: </a:t>
            </a:r>
            <a:r>
              <a:rPr lang="en-US" sz="1700" dirty="0">
                <a:latin typeface="Libre Franklin" panose="00000500000000000000" charset="0"/>
              </a:rPr>
              <a:t>“distance” between the string attributes (first name in the identity vs first name in the account)</a:t>
            </a:r>
          </a:p>
        </p:txBody>
      </p:sp>
    </p:spTree>
    <p:extLst>
      <p:ext uri="{BB962C8B-B14F-4D97-AF65-F5344CB8AC3E}">
        <p14:creationId xmlns:p14="http://schemas.microsoft.com/office/powerpoint/2010/main" val="68951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1409600" y="229875"/>
            <a:ext cx="9601200" cy="11190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1"/>
              </a:buClr>
              <a:buSzPts val="1100"/>
              <a:buFont typeface="Arial"/>
              <a:buNone/>
            </a:pPr>
            <a:r>
              <a:rPr lang="en-US" sz="3000" b="1" dirty="0"/>
              <a:t>3. SHAP - </a:t>
            </a:r>
            <a:r>
              <a:rPr lang="en-US" sz="3000" b="1" u="sng" dirty="0"/>
              <a:t>SH</a:t>
            </a:r>
            <a:r>
              <a:rPr lang="en-US" sz="3000" b="1" dirty="0"/>
              <a:t>apley </a:t>
            </a:r>
            <a:r>
              <a:rPr lang="en-US" sz="3000" b="1" u="sng" dirty="0"/>
              <a:t>A</a:t>
            </a:r>
            <a:r>
              <a:rPr lang="en-US" sz="3000" b="1" dirty="0"/>
              <a:t>dditive ex</a:t>
            </a:r>
            <a:r>
              <a:rPr lang="en-US" sz="3000" b="1" u="sng" dirty="0"/>
              <a:t>P</a:t>
            </a:r>
            <a:r>
              <a:rPr lang="en-US" sz="3000" b="1" dirty="0"/>
              <a:t>lanations</a:t>
            </a:r>
            <a:endParaRPr sz="3000" b="1" dirty="0"/>
          </a:p>
          <a:p>
            <a:pPr marL="0" lvl="0" indent="0" algn="l" rtl="0">
              <a:lnSpc>
                <a:spcPct val="94000"/>
              </a:lnSpc>
              <a:spcBef>
                <a:spcPts val="0"/>
              </a:spcBef>
              <a:spcAft>
                <a:spcPts val="0"/>
              </a:spcAft>
              <a:buClr>
                <a:schemeClr val="dk1"/>
              </a:buClr>
              <a:buSzPts val="1100"/>
              <a:buFont typeface="Arial"/>
              <a:buNone/>
            </a:pPr>
            <a:endParaRPr sz="3000" b="1" dirty="0"/>
          </a:p>
          <a:p>
            <a:pPr marL="0" lvl="0" indent="0" algn="l" rtl="0">
              <a:lnSpc>
                <a:spcPct val="94000"/>
              </a:lnSpc>
              <a:spcBef>
                <a:spcPts val="0"/>
              </a:spcBef>
              <a:spcAft>
                <a:spcPts val="0"/>
              </a:spcAft>
              <a:buNone/>
            </a:pPr>
            <a:endParaRPr sz="3000" dirty="0"/>
          </a:p>
        </p:txBody>
      </p:sp>
      <p:sp>
        <p:nvSpPr>
          <p:cNvPr id="246" name="Google Shape;246;p34"/>
          <p:cNvSpPr txBox="1"/>
          <p:nvPr/>
        </p:nvSpPr>
        <p:spPr>
          <a:xfrm>
            <a:off x="1409600" y="996000"/>
            <a:ext cx="9910200" cy="11757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800" dirty="0">
                <a:latin typeface="Libre Franklin" panose="00000500000000000000" charset="0"/>
              </a:rPr>
              <a:t>Shapley values calculate the importance of a feature by comparing what a model predicts with and without the feature. However, since the order in which a model sees features can affect its predictions, this is done in every possible order, so that the features are fairly compared.</a:t>
            </a:r>
          </a:p>
        </p:txBody>
      </p:sp>
      <p:pic>
        <p:nvPicPr>
          <p:cNvPr id="5" name="Picture 4" descr="A close up of text on a black background&#10;&#10;Description automatically generated">
            <a:extLst>
              <a:ext uri="{FF2B5EF4-FFF2-40B4-BE49-F238E27FC236}">
                <a16:creationId xmlns:a16="http://schemas.microsoft.com/office/drawing/2014/main" id="{F431E514-3062-42D9-B76E-A745C580FB93}"/>
              </a:ext>
            </a:extLst>
          </p:cNvPr>
          <p:cNvPicPr>
            <a:picLocks noChangeAspect="1"/>
          </p:cNvPicPr>
          <p:nvPr/>
        </p:nvPicPr>
        <p:blipFill>
          <a:blip r:embed="rId3"/>
          <a:stretch>
            <a:fillRect/>
          </a:stretch>
        </p:blipFill>
        <p:spPr>
          <a:xfrm>
            <a:off x="925999" y="2317071"/>
            <a:ext cx="10953858" cy="420879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FC8E372-17B7-485C-9C58-26684D037BC2}"/>
              </a:ext>
            </a:extLst>
          </p:cNvPr>
          <p:cNvPicPr>
            <a:picLocks noChangeAspect="1"/>
          </p:cNvPicPr>
          <p:nvPr/>
        </p:nvPicPr>
        <p:blipFill>
          <a:blip r:embed="rId4"/>
          <a:stretch>
            <a:fillRect/>
          </a:stretch>
        </p:blipFill>
        <p:spPr>
          <a:xfrm>
            <a:off x="0" y="2832129"/>
            <a:ext cx="12192000" cy="2241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5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24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37"/>
        <p:cNvGrpSpPr/>
        <p:nvPr/>
      </p:nvGrpSpPr>
      <p:grpSpPr>
        <a:xfrm>
          <a:off x="0" y="0"/>
          <a:ext cx="0" cy="0"/>
          <a:chOff x="0" y="0"/>
          <a:chExt cx="0" cy="0"/>
        </a:xfrm>
      </p:grpSpPr>
      <p:sp>
        <p:nvSpPr>
          <p:cNvPr id="239" name="Google Shape;239;p33"/>
          <p:cNvSpPr txBox="1"/>
          <p:nvPr/>
        </p:nvSpPr>
        <p:spPr>
          <a:xfrm>
            <a:off x="1409600" y="996000"/>
            <a:ext cx="9910200" cy="11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dirty="0">
              <a:latin typeface="Libre Franklin"/>
              <a:ea typeface="Libre Franklin"/>
              <a:cs typeface="Libre Franklin"/>
              <a:sym typeface="Libre Franklin"/>
            </a:endParaRPr>
          </a:p>
        </p:txBody>
      </p:sp>
      <p:pic>
        <p:nvPicPr>
          <p:cNvPr id="240" name="Google Shape;240;p33"/>
          <p:cNvPicPr preferRelativeResize="0"/>
          <p:nvPr/>
        </p:nvPicPr>
        <p:blipFill>
          <a:blip r:embed="rId3">
            <a:alphaModFix/>
          </a:blip>
          <a:stretch>
            <a:fillRect/>
          </a:stretch>
        </p:blipFill>
        <p:spPr>
          <a:xfrm>
            <a:off x="1504712" y="789374"/>
            <a:ext cx="8791432" cy="6068625"/>
          </a:xfrm>
          <a:prstGeom prst="rect">
            <a:avLst/>
          </a:prstGeom>
          <a:noFill/>
          <a:ln>
            <a:noFill/>
          </a:ln>
        </p:spPr>
      </p:pic>
      <p:sp>
        <p:nvSpPr>
          <p:cNvPr id="7" name="Google Shape;245;p34">
            <a:extLst>
              <a:ext uri="{FF2B5EF4-FFF2-40B4-BE49-F238E27FC236}">
                <a16:creationId xmlns:a16="http://schemas.microsoft.com/office/drawing/2014/main" id="{4C88FC6A-12DA-B446-8481-7372C7DA2B5D}"/>
              </a:ext>
            </a:extLst>
          </p:cNvPr>
          <p:cNvSpPr txBox="1">
            <a:spLocks noGrp="1"/>
          </p:cNvSpPr>
          <p:nvPr>
            <p:ph type="title"/>
          </p:nvPr>
        </p:nvSpPr>
        <p:spPr>
          <a:xfrm>
            <a:off x="1409600" y="229875"/>
            <a:ext cx="9601200" cy="11190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1"/>
              </a:buClr>
              <a:buSzPts val="1100"/>
              <a:buFont typeface="Arial"/>
              <a:buNone/>
            </a:pPr>
            <a:r>
              <a:rPr lang="en-US" sz="3000" b="1" dirty="0"/>
              <a:t>3. SHAP - </a:t>
            </a:r>
            <a:r>
              <a:rPr lang="en-US" sz="3000" b="1" u="sng" dirty="0"/>
              <a:t>SH</a:t>
            </a:r>
            <a:r>
              <a:rPr lang="en-US" sz="3000" b="1" dirty="0"/>
              <a:t>apley </a:t>
            </a:r>
            <a:r>
              <a:rPr lang="en-US" sz="3000" b="1" u="sng" dirty="0"/>
              <a:t>A</a:t>
            </a:r>
            <a:r>
              <a:rPr lang="en-US" sz="3000" b="1" dirty="0"/>
              <a:t>dditive ex</a:t>
            </a:r>
            <a:r>
              <a:rPr lang="en-US" sz="3000" b="1" u="sng" dirty="0"/>
              <a:t>P</a:t>
            </a:r>
            <a:r>
              <a:rPr lang="en-US" sz="3000" b="1" dirty="0"/>
              <a:t>lanations</a:t>
            </a:r>
            <a:endParaRPr sz="3000" b="1" dirty="0"/>
          </a:p>
          <a:p>
            <a:pPr marL="0" lvl="0" indent="0" algn="l" rtl="0">
              <a:lnSpc>
                <a:spcPct val="94000"/>
              </a:lnSpc>
              <a:spcBef>
                <a:spcPts val="0"/>
              </a:spcBef>
              <a:spcAft>
                <a:spcPts val="0"/>
              </a:spcAft>
              <a:buClr>
                <a:schemeClr val="dk1"/>
              </a:buClr>
              <a:buSzPts val="1100"/>
              <a:buFont typeface="Arial"/>
              <a:buNone/>
            </a:pPr>
            <a:endParaRPr sz="3000" b="1" dirty="0"/>
          </a:p>
          <a:p>
            <a:pPr marL="0" lvl="0" indent="0" algn="l" rtl="0">
              <a:lnSpc>
                <a:spcPct val="94000"/>
              </a:lnSpc>
              <a:spcBef>
                <a:spcPts val="0"/>
              </a:spcBef>
              <a:spcAft>
                <a:spcPts val="0"/>
              </a:spcAft>
              <a:buNone/>
            </a:pPr>
            <a:endParaRPr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fade">
                                      <p:cBhvr>
                                        <p:cTn id="12"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37762E04-E529-4673-BD52-7B8E304AD68F}"/>
              </a:ext>
            </a:extLst>
          </p:cNvPr>
          <p:cNvSpPr/>
          <p:nvPr/>
        </p:nvSpPr>
        <p:spPr>
          <a:xfrm>
            <a:off x="1075223" y="1631216"/>
            <a:ext cx="10234927" cy="4324261"/>
          </a:xfrm>
          <a:prstGeom prst="rect">
            <a:avLst/>
          </a:prstGeom>
        </p:spPr>
        <p:txBody>
          <a:bodyPr wrap="square">
            <a:spAutoFit/>
          </a:bodyPr>
          <a:lstStyle/>
          <a:p>
            <a:pPr marL="342900" indent="-342900">
              <a:buFont typeface="Arial" panose="020B0604020202020204" pitchFamily="34" charset="0"/>
              <a:buChar char="•"/>
            </a:pPr>
            <a:r>
              <a:rPr lang="en-US" sz="2500" dirty="0">
                <a:latin typeface="Libre Franklin" panose="00000500000000000000" charset="0"/>
              </a:rPr>
              <a:t>Runs every 4~5 weeks on Wednesdays. </a:t>
            </a:r>
          </a:p>
          <a:p>
            <a:pPr marL="342900" indent="-342900">
              <a:buFont typeface="Arial" panose="020B0604020202020204" pitchFamily="34" charset="0"/>
              <a:buChar char="•"/>
            </a:pPr>
            <a:r>
              <a:rPr lang="en-US" sz="2500" dirty="0">
                <a:latin typeface="Libre Franklin" panose="00000500000000000000" charset="0"/>
              </a:rPr>
              <a:t>Talks could be either AI/ML focused or domain-specific, showing potential AI/ML applications. </a:t>
            </a:r>
          </a:p>
          <a:p>
            <a:pPr marL="342900" indent="-342900">
              <a:buFont typeface="Arial" panose="020B0604020202020204" pitchFamily="34" charset="0"/>
              <a:buChar char="•"/>
            </a:pPr>
            <a:r>
              <a:rPr lang="en-US" sz="2500" dirty="0">
                <a:latin typeface="Libre Franklin" panose="00000500000000000000" charset="0"/>
              </a:rPr>
              <a:t>Please send proposals to: </a:t>
            </a:r>
            <a:r>
              <a:rPr lang="en-US" sz="2500" b="1" dirty="0">
                <a:latin typeface="Libre Franklin" panose="00000500000000000000" charset="0"/>
              </a:rPr>
              <a:t>LML.proposals@sailpoint.com </a:t>
            </a:r>
          </a:p>
          <a:p>
            <a:pPr marL="342900" indent="-342900">
              <a:buFont typeface="Arial" panose="020B0604020202020204" pitchFamily="34" charset="0"/>
              <a:buChar char="•"/>
            </a:pPr>
            <a:r>
              <a:rPr lang="en-US" sz="2500" dirty="0">
                <a:latin typeface="Libre Franklin" panose="00000500000000000000" charset="0"/>
              </a:rPr>
              <a:t>Guru doc for latest schedule, PPTs, code, etc.: </a:t>
            </a:r>
            <a:r>
              <a:rPr lang="en-US" sz="2500" dirty="0">
                <a:latin typeface="Libre Franklin" panose="00000500000000000000" charset="0"/>
                <a:hlinkClick r:id="rId4"/>
              </a:rPr>
              <a:t>https://app.getguru.com/card/iKLMg5AT/Lunch-Machine-Learn-talk-series</a:t>
            </a:r>
            <a:endParaRPr lang="en-US" sz="2500" dirty="0">
              <a:latin typeface="Libre Franklin" panose="00000500000000000000" charset="0"/>
            </a:endParaRPr>
          </a:p>
          <a:p>
            <a:pPr marL="342900" indent="-342900">
              <a:buFont typeface="Arial" panose="020B0604020202020204" pitchFamily="34" charset="0"/>
              <a:buChar char="•"/>
            </a:pPr>
            <a:r>
              <a:rPr lang="en-US" sz="2500" dirty="0">
                <a:latin typeface="Libre Franklin" panose="00000500000000000000" charset="0"/>
              </a:rPr>
              <a:t>Looking forward to seeing &amp; hearing from you all.</a:t>
            </a:r>
          </a:p>
          <a:p>
            <a:pPr marL="342900" indent="-342900">
              <a:buFont typeface="Arial" panose="020B0604020202020204" pitchFamily="34" charset="0"/>
              <a:buChar char="•"/>
            </a:pPr>
            <a:endParaRPr lang="en-US" sz="2500" dirty="0">
              <a:latin typeface="Libre Franklin" panose="00000500000000000000" charset="0"/>
            </a:endParaRPr>
          </a:p>
          <a:p>
            <a:pPr marL="342900" indent="-342900">
              <a:buFont typeface="Arial" panose="020B0604020202020204" pitchFamily="34" charset="0"/>
              <a:buChar char="•"/>
            </a:pPr>
            <a:endParaRPr lang="en-US" sz="2500" dirty="0">
              <a:latin typeface="Libre Franklin" panose="00000500000000000000" charset="0"/>
            </a:endParaRPr>
          </a:p>
          <a:p>
            <a:pPr algn="r"/>
            <a:r>
              <a:rPr lang="en-US" sz="2500" dirty="0">
                <a:latin typeface="Libre Franklin" panose="00000500000000000000" charset="0"/>
              </a:rPr>
              <a:t>- DS team</a:t>
            </a:r>
          </a:p>
        </p:txBody>
      </p:sp>
      <p:sp>
        <p:nvSpPr>
          <p:cNvPr id="4" name="TextBox 3">
            <a:extLst>
              <a:ext uri="{FF2B5EF4-FFF2-40B4-BE49-F238E27FC236}">
                <a16:creationId xmlns:a16="http://schemas.microsoft.com/office/drawing/2014/main" id="{A8D05B23-40E3-478D-8530-22AC9B7D2636}"/>
              </a:ext>
            </a:extLst>
          </p:cNvPr>
          <p:cNvSpPr txBox="1"/>
          <p:nvPr/>
        </p:nvSpPr>
        <p:spPr>
          <a:xfrm>
            <a:off x="1134959" y="284888"/>
            <a:ext cx="8381234" cy="584775"/>
          </a:xfrm>
          <a:prstGeom prst="rect">
            <a:avLst/>
          </a:prstGeom>
          <a:noFill/>
        </p:spPr>
        <p:txBody>
          <a:bodyPr wrap="square" rtlCol="0">
            <a:spAutoFit/>
          </a:bodyPr>
          <a:lstStyle/>
          <a:p>
            <a:r>
              <a:rPr lang="en-US" sz="3200" b="1" dirty="0">
                <a:latin typeface="Libre Franklin" panose="00000500000000000000" charset="0"/>
              </a:rPr>
              <a:t>NOTE ON LUNCH &amp; MACHINE LEARN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1295400" y="2929206"/>
            <a:ext cx="9601200" cy="999588"/>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None/>
            </a:pPr>
            <a:r>
              <a:rPr lang="en-US" sz="7200" b="1" dirty="0"/>
              <a:t>Demo</a:t>
            </a:r>
            <a:endParaRPr sz="3000" b="1" dirty="0"/>
          </a:p>
          <a:p>
            <a:pPr marL="0" lvl="0" indent="0" algn="l" rtl="0">
              <a:lnSpc>
                <a:spcPct val="94000"/>
              </a:lnSpc>
              <a:spcBef>
                <a:spcPts val="0"/>
              </a:spcBef>
              <a:spcAft>
                <a:spcPts val="0"/>
              </a:spcAft>
              <a:buNone/>
            </a:pPr>
            <a:endParaRPr sz="30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1295400" y="106375"/>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None/>
            </a:pPr>
            <a:r>
              <a:rPr lang="en-US" sz="3000" b="1" dirty="0"/>
              <a:t>Choosing the right tools</a:t>
            </a:r>
            <a:endParaRPr sz="3000" b="1" dirty="0"/>
          </a:p>
        </p:txBody>
      </p:sp>
      <p:pic>
        <p:nvPicPr>
          <p:cNvPr id="264" name="Google Shape;264;p37"/>
          <p:cNvPicPr preferRelativeResize="0"/>
          <p:nvPr/>
        </p:nvPicPr>
        <p:blipFill>
          <a:blip r:embed="rId3">
            <a:alphaModFix/>
          </a:blip>
          <a:stretch>
            <a:fillRect/>
          </a:stretch>
        </p:blipFill>
        <p:spPr>
          <a:xfrm>
            <a:off x="3276600" y="1706675"/>
            <a:ext cx="5638800" cy="4010025"/>
          </a:xfrm>
          <a:prstGeom prst="rect">
            <a:avLst/>
          </a:prstGeom>
          <a:noFill/>
          <a:ln>
            <a:noFill/>
          </a:ln>
        </p:spPr>
      </p:pic>
      <p:sp>
        <p:nvSpPr>
          <p:cNvPr id="7" name="Google Shape;276;p39">
            <a:extLst>
              <a:ext uri="{FF2B5EF4-FFF2-40B4-BE49-F238E27FC236}">
                <a16:creationId xmlns:a16="http://schemas.microsoft.com/office/drawing/2014/main" id="{AAD6802F-FC09-401F-94C8-838D0F27CEAF}"/>
              </a:ext>
            </a:extLst>
          </p:cNvPr>
          <p:cNvSpPr/>
          <p:nvPr/>
        </p:nvSpPr>
        <p:spPr>
          <a:xfrm>
            <a:off x="1533241" y="2092859"/>
            <a:ext cx="3552600" cy="259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t>APPLICATION	</a:t>
            </a:r>
            <a:endParaRPr sz="3000" b="1" dirty="0"/>
          </a:p>
        </p:txBody>
      </p:sp>
      <p:sp>
        <p:nvSpPr>
          <p:cNvPr id="8" name="Google Shape;277;p39">
            <a:extLst>
              <a:ext uri="{FF2B5EF4-FFF2-40B4-BE49-F238E27FC236}">
                <a16:creationId xmlns:a16="http://schemas.microsoft.com/office/drawing/2014/main" id="{8713CAC7-05FF-4114-9FD1-A819D56485E8}"/>
              </a:ext>
            </a:extLst>
          </p:cNvPr>
          <p:cNvSpPr/>
          <p:nvPr/>
        </p:nvSpPr>
        <p:spPr>
          <a:xfrm>
            <a:off x="7654527" y="2092859"/>
            <a:ext cx="3552600" cy="259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000" b="1" dirty="0">
                <a:solidFill>
                  <a:schemeClr val="dk1"/>
                </a:solidFill>
              </a:rPr>
              <a:t>AUDIENCE</a:t>
            </a:r>
            <a:endParaRPr dirty="0"/>
          </a:p>
        </p:txBody>
      </p:sp>
      <p:cxnSp>
        <p:nvCxnSpPr>
          <p:cNvPr id="9" name="Straight Arrow Connector 8">
            <a:extLst>
              <a:ext uri="{FF2B5EF4-FFF2-40B4-BE49-F238E27FC236}">
                <a16:creationId xmlns:a16="http://schemas.microsoft.com/office/drawing/2014/main" id="{70653B5D-64C9-4472-8F2A-256363B2CDF2}"/>
              </a:ext>
            </a:extLst>
          </p:cNvPr>
          <p:cNvCxnSpPr>
            <a:stCxn id="7" idx="3"/>
          </p:cNvCxnSpPr>
          <p:nvPr/>
        </p:nvCxnSpPr>
        <p:spPr>
          <a:xfrm>
            <a:off x="5085841" y="3389459"/>
            <a:ext cx="2510418" cy="239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500"/>
                                        <p:tgtEl>
                                          <p:spTgt spid="2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4"/>
                                        </p:tgtEl>
                                      </p:cBhvr>
                                    </p:animEffect>
                                    <p:set>
                                      <p:cBhvr>
                                        <p:cTn id="12" dur="1" fill="hold">
                                          <p:stCondLst>
                                            <p:cond delay="499"/>
                                          </p:stCondLst>
                                        </p:cTn>
                                        <p:tgtEl>
                                          <p:spTgt spid="26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1295400" y="135384"/>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sz="4000" b="1" dirty="0">
                <a:solidFill>
                  <a:schemeClr val="tx1"/>
                </a:solidFill>
              </a:rPr>
              <a:t>Advancement</a:t>
            </a:r>
            <a:endParaRPr sz="4000" b="1" dirty="0">
              <a:solidFill>
                <a:schemeClr val="tx1"/>
              </a:solidFill>
            </a:endParaRPr>
          </a:p>
        </p:txBody>
      </p:sp>
      <p:sp>
        <p:nvSpPr>
          <p:cNvPr id="3" name="TextBox 2">
            <a:extLst>
              <a:ext uri="{FF2B5EF4-FFF2-40B4-BE49-F238E27FC236}">
                <a16:creationId xmlns:a16="http://schemas.microsoft.com/office/drawing/2014/main" id="{47EFE6BD-AE0E-452C-AD19-0B8AB038346F}"/>
              </a:ext>
            </a:extLst>
          </p:cNvPr>
          <p:cNvSpPr txBox="1"/>
          <p:nvPr/>
        </p:nvSpPr>
        <p:spPr>
          <a:xfrm>
            <a:off x="1392278" y="840880"/>
            <a:ext cx="7710368" cy="461665"/>
          </a:xfrm>
          <a:prstGeom prst="rect">
            <a:avLst/>
          </a:prstGeom>
          <a:noFill/>
        </p:spPr>
        <p:txBody>
          <a:bodyPr wrap="square" rtlCol="0">
            <a:spAutoFit/>
          </a:bodyPr>
          <a:lstStyle/>
          <a:p>
            <a:r>
              <a:rPr lang="en-US" sz="2400" dirty="0">
                <a:latin typeface="Libre Franklin" panose="00000500000000000000" charset="0"/>
              </a:rPr>
              <a:t>- Explainable NLP</a:t>
            </a:r>
          </a:p>
        </p:txBody>
      </p:sp>
      <p:pic>
        <p:nvPicPr>
          <p:cNvPr id="5" name="Picture 4" descr="A screenshot of a social media post&#10;&#10;Description automatically generated">
            <a:extLst>
              <a:ext uri="{FF2B5EF4-FFF2-40B4-BE49-F238E27FC236}">
                <a16:creationId xmlns:a16="http://schemas.microsoft.com/office/drawing/2014/main" id="{A191C51F-FDA3-40CB-B88F-8401DD71433C}"/>
              </a:ext>
            </a:extLst>
          </p:cNvPr>
          <p:cNvPicPr>
            <a:picLocks noChangeAspect="1"/>
          </p:cNvPicPr>
          <p:nvPr/>
        </p:nvPicPr>
        <p:blipFill>
          <a:blip r:embed="rId3"/>
          <a:stretch>
            <a:fillRect/>
          </a:stretch>
        </p:blipFill>
        <p:spPr>
          <a:xfrm>
            <a:off x="1567925" y="1302545"/>
            <a:ext cx="9188911" cy="5232459"/>
          </a:xfrm>
          <a:prstGeom prst="rect">
            <a:avLst/>
          </a:prstGeom>
        </p:spPr>
      </p:pic>
      <p:pic>
        <p:nvPicPr>
          <p:cNvPr id="8" name="Picture 7" descr="A picture containing little, child, colorful, holding&#10;&#10;Description automatically generated">
            <a:extLst>
              <a:ext uri="{FF2B5EF4-FFF2-40B4-BE49-F238E27FC236}">
                <a16:creationId xmlns:a16="http://schemas.microsoft.com/office/drawing/2014/main" id="{B18089C4-8A44-4287-A50C-00C1AE0C2F9C}"/>
              </a:ext>
            </a:extLst>
          </p:cNvPr>
          <p:cNvPicPr>
            <a:picLocks noChangeAspect="1"/>
          </p:cNvPicPr>
          <p:nvPr/>
        </p:nvPicPr>
        <p:blipFill>
          <a:blip r:embed="rId4"/>
          <a:stretch>
            <a:fillRect/>
          </a:stretch>
        </p:blipFill>
        <p:spPr>
          <a:xfrm>
            <a:off x="3514219" y="1455083"/>
            <a:ext cx="5218703" cy="5218703"/>
          </a:xfrm>
          <a:prstGeom prst="rect">
            <a:avLst/>
          </a:prstGeom>
        </p:spPr>
      </p:pic>
      <p:sp>
        <p:nvSpPr>
          <p:cNvPr id="9" name="TextBox 8">
            <a:extLst>
              <a:ext uri="{FF2B5EF4-FFF2-40B4-BE49-F238E27FC236}">
                <a16:creationId xmlns:a16="http://schemas.microsoft.com/office/drawing/2014/main" id="{2C9DB421-39B6-4CAD-825B-798A1AA99295}"/>
              </a:ext>
            </a:extLst>
          </p:cNvPr>
          <p:cNvSpPr txBox="1"/>
          <p:nvPr/>
        </p:nvSpPr>
        <p:spPr>
          <a:xfrm>
            <a:off x="1392278" y="829504"/>
            <a:ext cx="7521973" cy="461665"/>
          </a:xfrm>
          <a:prstGeom prst="rect">
            <a:avLst/>
          </a:prstGeom>
          <a:noFill/>
        </p:spPr>
        <p:txBody>
          <a:bodyPr wrap="square" rtlCol="0">
            <a:spAutoFit/>
          </a:bodyPr>
          <a:lstStyle/>
          <a:p>
            <a:r>
              <a:rPr lang="en-US" sz="2400" dirty="0">
                <a:latin typeface="Libre Franklin" panose="00000500000000000000" charset="0"/>
              </a:rPr>
              <a:t>- Attention heat map in activity detection</a:t>
            </a:r>
          </a:p>
        </p:txBody>
      </p:sp>
    </p:spTree>
    <p:extLst>
      <p:ext uri="{BB962C8B-B14F-4D97-AF65-F5344CB8AC3E}">
        <p14:creationId xmlns:p14="http://schemas.microsoft.com/office/powerpoint/2010/main" val="169605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xfrm>
            <a:off x="1295400" y="2549972"/>
            <a:ext cx="9601200" cy="2022027"/>
          </a:xfrm>
          <a:prstGeom prst="rect">
            <a:avLst/>
          </a:prstGeom>
          <a:noFill/>
          <a:ln>
            <a:noFill/>
          </a:ln>
        </p:spPr>
        <p:txBody>
          <a:bodyPr spcFirstLastPara="1" wrap="square" lIns="91425" tIns="45700" rIns="91425" bIns="45700" anchor="t" anchorCtr="0">
            <a:noAutofit/>
          </a:bodyPr>
          <a:lstStyle/>
          <a:p>
            <a:pPr marL="0" lvl="0" indent="0" algn="ctr" rtl="0">
              <a:lnSpc>
                <a:spcPct val="94000"/>
              </a:lnSpc>
              <a:spcBef>
                <a:spcPts val="0"/>
              </a:spcBef>
              <a:spcAft>
                <a:spcPts val="0"/>
              </a:spcAft>
              <a:buNone/>
            </a:pPr>
            <a:r>
              <a:rPr lang="en-US" sz="10000" b="1" dirty="0"/>
              <a:t>Q&amp;A</a:t>
            </a:r>
            <a:endParaRPr sz="10000" b="1" dirty="0"/>
          </a:p>
        </p:txBody>
      </p:sp>
    </p:spTree>
    <p:extLst>
      <p:ext uri="{BB962C8B-B14F-4D97-AF65-F5344CB8AC3E}">
        <p14:creationId xmlns:p14="http://schemas.microsoft.com/office/powerpoint/2010/main" val="282407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82"/>
        <p:cNvGrpSpPr/>
        <p:nvPr/>
      </p:nvGrpSpPr>
      <p:grpSpPr>
        <a:xfrm>
          <a:off x="0" y="0"/>
          <a:ext cx="0" cy="0"/>
          <a:chOff x="0" y="0"/>
          <a:chExt cx="0" cy="0"/>
        </a:xfrm>
      </p:grpSpPr>
      <p:sp>
        <p:nvSpPr>
          <p:cNvPr id="283" name="Google Shape;283;p40"/>
          <p:cNvSpPr txBox="1">
            <a:spLocks noGrp="1"/>
          </p:cNvSpPr>
          <p:nvPr>
            <p:ph type="title"/>
          </p:nvPr>
        </p:nvSpPr>
        <p:spPr>
          <a:xfrm>
            <a:off x="1295400" y="106375"/>
            <a:ext cx="9601200" cy="7104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None/>
            </a:pPr>
            <a:r>
              <a:rPr lang="en-US" sz="3000" b="1" dirty="0"/>
              <a:t>REFERENCES</a:t>
            </a:r>
            <a:endParaRPr sz="3000" b="1" dirty="0"/>
          </a:p>
        </p:txBody>
      </p:sp>
      <p:sp>
        <p:nvSpPr>
          <p:cNvPr id="284" name="Google Shape;284;p40"/>
          <p:cNvSpPr txBox="1"/>
          <p:nvPr/>
        </p:nvSpPr>
        <p:spPr>
          <a:xfrm>
            <a:off x="1139825" y="575951"/>
            <a:ext cx="10704900" cy="60202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Libre Franklin"/>
                <a:ea typeface="Libre Franklin"/>
                <a:cs typeface="Libre Franklin"/>
                <a:sym typeface="Libre Franklin"/>
              </a:rPr>
              <a:t>PDP: </a:t>
            </a:r>
            <a:endParaRPr b="1"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Paper: </a:t>
            </a:r>
            <a:r>
              <a:rPr lang="en-US" dirty="0">
                <a:latin typeface="Libre Franklin"/>
                <a:ea typeface="Libre Franklin"/>
                <a:cs typeface="Libre Franklin"/>
                <a:sym typeface="Libre Franklin"/>
                <a:hlinkClick r:id="rId3"/>
              </a:rPr>
              <a:t>Friedman et al. “Greedy function approximation: a gradient boosting machine.”</a:t>
            </a:r>
            <a:endParaRPr dirty="0">
              <a:latin typeface="Libre Franklin"/>
              <a:ea typeface="Libre Franklin"/>
              <a:cs typeface="Libre Franklin"/>
              <a:sym typeface="Libre Franklin"/>
            </a:endParaRPr>
          </a:p>
          <a:p>
            <a:pPr marL="457200" lvl="0" indent="-317500">
              <a:buSzPts val="1400"/>
              <a:buFont typeface="Libre Franklin"/>
              <a:buChar char="-"/>
            </a:pPr>
            <a:r>
              <a:rPr lang="en-US" dirty="0">
                <a:latin typeface="Libre Franklin"/>
                <a:ea typeface="Libre Franklin"/>
                <a:cs typeface="Libre Franklin"/>
                <a:sym typeface="Libre Franklin"/>
              </a:rPr>
              <a:t>Tools: </a:t>
            </a:r>
            <a:r>
              <a:rPr lang="en-US" dirty="0" err="1">
                <a:latin typeface="Libre Franklin"/>
                <a:ea typeface="Libre Franklin"/>
                <a:cs typeface="Libre Franklin"/>
                <a:sym typeface="Libre Franklin"/>
                <a:hlinkClick r:id="rId4"/>
              </a:rPr>
              <a:t>PDPbox</a:t>
            </a:r>
            <a:r>
              <a:rPr lang="en-US" dirty="0">
                <a:latin typeface="Libre Franklin"/>
                <a:ea typeface="Libre Franklin"/>
                <a:cs typeface="Libre Franklin"/>
                <a:sym typeface="Libre Franklin"/>
              </a:rPr>
              <a:t>, </a:t>
            </a:r>
            <a:r>
              <a:rPr lang="en-US" dirty="0" err="1">
                <a:latin typeface="Libre Franklin"/>
                <a:ea typeface="Libre Franklin"/>
                <a:cs typeface="Libre Franklin"/>
                <a:sym typeface="Libre Franklin"/>
                <a:hlinkClick r:id="rId5"/>
              </a:rPr>
              <a:t>sklearn</a:t>
            </a:r>
            <a:r>
              <a:rPr lang="en-US" dirty="0">
                <a:latin typeface="Libre Franklin"/>
                <a:ea typeface="Libre Franklin"/>
                <a:cs typeface="Libre Franklin"/>
                <a:sym typeface="Libre Franklin"/>
              </a:rPr>
              <a:t>.</a:t>
            </a:r>
            <a:endParaRPr dirty="0">
              <a:latin typeface="Libre Franklin"/>
              <a:ea typeface="Libre Franklin"/>
              <a:cs typeface="Libre Franklin"/>
              <a:sym typeface="Libre Franklin"/>
            </a:endParaRPr>
          </a:p>
          <a:p>
            <a:pPr marL="0" lvl="0" indent="0" algn="l" rtl="0">
              <a:spcBef>
                <a:spcPts val="0"/>
              </a:spcBef>
              <a:spcAft>
                <a:spcPts val="0"/>
              </a:spcAft>
              <a:buNone/>
            </a:pPr>
            <a:r>
              <a:rPr lang="en-US" b="1" dirty="0">
                <a:latin typeface="Libre Franklin"/>
                <a:ea typeface="Libre Franklin"/>
                <a:cs typeface="Libre Franklin"/>
                <a:sym typeface="Libre Franklin"/>
              </a:rPr>
              <a:t>ICE:</a:t>
            </a:r>
            <a:endParaRPr b="1"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Paper: </a:t>
            </a:r>
            <a:r>
              <a:rPr lang="en-US" dirty="0">
                <a:latin typeface="Libre Franklin"/>
                <a:ea typeface="Libre Franklin"/>
                <a:cs typeface="Libre Franklin"/>
                <a:sym typeface="Libre Franklin"/>
                <a:hlinkClick r:id="rId3"/>
              </a:rPr>
              <a:t>Goldstein et al. “</a:t>
            </a:r>
            <a:r>
              <a:rPr lang="en-US" dirty="0">
                <a:solidFill>
                  <a:schemeClr val="dk1"/>
                </a:solidFill>
                <a:latin typeface="Libre Franklin"/>
                <a:ea typeface="Libre Franklin"/>
                <a:cs typeface="Libre Franklin"/>
                <a:sym typeface="Libre Franklin"/>
                <a:hlinkClick r:id="rId3"/>
              </a:rPr>
              <a:t>Peeking Inside the Black Box: Visualizing Statistical Learning with Plots of Individual Conditional Expectation.”</a:t>
            </a:r>
            <a:endParaRPr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Tools: </a:t>
            </a:r>
            <a:r>
              <a:rPr lang="en-US" dirty="0" err="1">
                <a:latin typeface="Libre Franklin"/>
                <a:ea typeface="Libre Franklin"/>
                <a:cs typeface="Libre Franklin"/>
                <a:sym typeface="Libre Franklin"/>
                <a:hlinkClick r:id="rId6"/>
              </a:rPr>
              <a:t>PyCEbox</a:t>
            </a:r>
            <a:endParaRPr dirty="0">
              <a:latin typeface="Libre Franklin"/>
              <a:ea typeface="Libre Franklin"/>
              <a:cs typeface="Libre Franklin"/>
              <a:sym typeface="Libre Franklin"/>
            </a:endParaRPr>
          </a:p>
          <a:p>
            <a:pPr marL="0" lvl="0" indent="0" algn="l" rtl="0">
              <a:spcBef>
                <a:spcPts val="0"/>
              </a:spcBef>
              <a:spcAft>
                <a:spcPts val="0"/>
              </a:spcAft>
              <a:buNone/>
            </a:pPr>
            <a:r>
              <a:rPr lang="en-US" b="1" dirty="0">
                <a:latin typeface="Libre Franklin"/>
                <a:ea typeface="Libre Franklin"/>
                <a:cs typeface="Libre Franklin"/>
                <a:sym typeface="Libre Franklin"/>
              </a:rPr>
              <a:t>PFI:</a:t>
            </a:r>
            <a:endParaRPr b="1"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Paper: </a:t>
            </a:r>
            <a:r>
              <a:rPr lang="da-DK" dirty="0">
                <a:latin typeface="Libre Franklin"/>
                <a:ea typeface="Libre Franklin"/>
                <a:cs typeface="Libre Franklin"/>
                <a:sym typeface="Libre Franklin"/>
                <a:hlinkClick r:id="rId3"/>
              </a:rPr>
              <a:t>"Breiman et al.“Random Forests.” </a:t>
            </a:r>
            <a:endParaRPr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Tools: </a:t>
            </a:r>
            <a:r>
              <a:rPr lang="en-US" dirty="0" err="1">
                <a:latin typeface="Libre Franklin"/>
                <a:ea typeface="Libre Franklin"/>
                <a:cs typeface="Libre Franklin"/>
                <a:sym typeface="Libre Franklin"/>
                <a:hlinkClick r:id="rId5"/>
              </a:rPr>
              <a:t>sklearn</a:t>
            </a:r>
            <a:r>
              <a:rPr lang="en-US" dirty="0">
                <a:latin typeface="Libre Franklin"/>
                <a:ea typeface="Libre Franklin"/>
                <a:cs typeface="Libre Franklin"/>
                <a:sym typeface="Libre Franklin"/>
              </a:rPr>
              <a:t>.</a:t>
            </a:r>
            <a:endParaRPr dirty="0">
              <a:latin typeface="Libre Franklin"/>
              <a:ea typeface="Libre Franklin"/>
              <a:cs typeface="Libre Franklin"/>
              <a:sym typeface="Libre Franklin"/>
            </a:endParaRPr>
          </a:p>
          <a:p>
            <a:pPr marL="0" lvl="0" indent="0" algn="l" rtl="0">
              <a:spcBef>
                <a:spcPts val="0"/>
              </a:spcBef>
              <a:spcAft>
                <a:spcPts val="0"/>
              </a:spcAft>
              <a:buNone/>
            </a:pPr>
            <a:r>
              <a:rPr lang="en-US" b="1" dirty="0">
                <a:latin typeface="Libre Franklin"/>
                <a:ea typeface="Libre Franklin"/>
                <a:cs typeface="Libre Franklin"/>
                <a:sym typeface="Libre Franklin"/>
              </a:rPr>
              <a:t>LIME:</a:t>
            </a:r>
            <a:endParaRPr b="1"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Paper: </a:t>
            </a:r>
            <a:endParaRPr dirty="0">
              <a:latin typeface="Libre Franklin"/>
              <a:ea typeface="Libre Franklin"/>
              <a:cs typeface="Libre Franklin"/>
              <a:sym typeface="Libre Franklin"/>
            </a:endParaRPr>
          </a:p>
          <a:p>
            <a:pPr marL="914400" lvl="1"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Ribeiro et al. </a:t>
            </a:r>
            <a:r>
              <a:rPr lang="en-US" dirty="0">
                <a:latin typeface="Libre Franklin"/>
                <a:ea typeface="Libre Franklin"/>
                <a:cs typeface="Libre Franklin"/>
                <a:sym typeface="Libre Franklin"/>
                <a:hlinkClick r:id="rId3"/>
              </a:rPr>
              <a:t>"Why should I trust you?: Explaining the predictions of any classifier."</a:t>
            </a:r>
            <a:endParaRPr dirty="0">
              <a:latin typeface="Libre Franklin"/>
              <a:ea typeface="Libre Franklin"/>
              <a:cs typeface="Libre Franklin"/>
              <a:sym typeface="Libre Franklin"/>
            </a:endParaRPr>
          </a:p>
          <a:p>
            <a:pPr marL="914400" lvl="1"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Ribeiro et al. </a:t>
            </a:r>
            <a:r>
              <a:rPr lang="en-US" dirty="0">
                <a:latin typeface="Libre Franklin"/>
                <a:ea typeface="Libre Franklin"/>
                <a:cs typeface="Libre Franklin"/>
                <a:sym typeface="Libre Franklin"/>
                <a:hlinkClick r:id="rId3"/>
              </a:rPr>
              <a:t>“Local Interpretable Model-Agnostic Explanations (LIME): An Introduction”</a:t>
            </a:r>
            <a:endParaRPr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Tools: </a:t>
            </a:r>
            <a:r>
              <a:rPr lang="en-US" dirty="0">
                <a:latin typeface="Libre Franklin"/>
                <a:ea typeface="Libre Franklin"/>
                <a:cs typeface="Libre Franklin"/>
                <a:sym typeface="Libre Franklin"/>
                <a:hlinkClick r:id="rId7"/>
              </a:rPr>
              <a:t>LIME</a:t>
            </a:r>
            <a:endParaRPr dirty="0">
              <a:latin typeface="Libre Franklin"/>
              <a:ea typeface="Libre Franklin"/>
              <a:cs typeface="Libre Franklin"/>
              <a:sym typeface="Libre Franklin"/>
            </a:endParaRPr>
          </a:p>
          <a:p>
            <a:pPr marL="0" lvl="0" indent="0" algn="l" rtl="0">
              <a:spcBef>
                <a:spcPts val="0"/>
              </a:spcBef>
              <a:spcAft>
                <a:spcPts val="0"/>
              </a:spcAft>
              <a:buNone/>
            </a:pPr>
            <a:r>
              <a:rPr lang="en-US" b="1" dirty="0">
                <a:latin typeface="Libre Franklin"/>
                <a:ea typeface="Libre Franklin"/>
                <a:cs typeface="Libre Franklin"/>
                <a:sym typeface="Libre Franklin"/>
              </a:rPr>
              <a:t>SHAP:</a:t>
            </a:r>
            <a:endParaRPr b="1"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Original paper: </a:t>
            </a:r>
            <a:r>
              <a:rPr lang="en-US" dirty="0">
                <a:latin typeface="Libre Franklin"/>
                <a:ea typeface="Libre Franklin"/>
                <a:cs typeface="Libre Franklin"/>
                <a:sym typeface="Libre Franklin"/>
                <a:hlinkClick r:id="rId3"/>
              </a:rPr>
              <a:t>Lundberg et al. "A unified approach to interpreting model predictions." </a:t>
            </a:r>
            <a:endParaRPr lang="en-US" dirty="0">
              <a:latin typeface="Libre Franklin"/>
              <a:ea typeface="Libre Franklin"/>
              <a:cs typeface="Libre Franklin"/>
              <a:sym typeface="Libre Franklin"/>
            </a:endParaRPr>
          </a:p>
          <a:p>
            <a:pPr marL="457200" lvl="0" indent="-317500">
              <a:buSzPts val="1400"/>
              <a:buFont typeface="Libre Franklin"/>
              <a:buChar char="-"/>
            </a:pPr>
            <a:r>
              <a:rPr lang="en-US" dirty="0">
                <a:latin typeface="Libre Franklin"/>
                <a:ea typeface="Libre Franklin"/>
                <a:cs typeface="Libre Franklin"/>
                <a:sym typeface="Libre Franklin"/>
              </a:rPr>
              <a:t>Faster implementation for tree models: </a:t>
            </a:r>
            <a:r>
              <a:rPr lang="en-US" dirty="0">
                <a:hlinkClick r:id="rId3"/>
              </a:rPr>
              <a:t>https://arxiv.org/abs/1802.03888</a:t>
            </a:r>
            <a:endParaRPr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rPr>
              <a:t>Tools: </a:t>
            </a:r>
            <a:r>
              <a:rPr lang="en-US" dirty="0">
                <a:latin typeface="Libre Franklin"/>
                <a:ea typeface="Libre Franklin"/>
                <a:cs typeface="Libre Franklin"/>
                <a:sym typeface="Libre Franklin"/>
                <a:hlinkClick r:id="rId8"/>
              </a:rPr>
              <a:t>SHAP</a:t>
            </a:r>
            <a:endParaRPr dirty="0">
              <a:latin typeface="Libre Franklin"/>
              <a:ea typeface="Libre Franklin"/>
              <a:cs typeface="Libre Franklin"/>
              <a:sym typeface="Libre Franklin"/>
            </a:endParaRPr>
          </a:p>
          <a:p>
            <a:pPr marL="0" lvl="0" indent="0" algn="l" rtl="0">
              <a:spcBef>
                <a:spcPts val="0"/>
              </a:spcBef>
              <a:spcAft>
                <a:spcPts val="0"/>
              </a:spcAft>
              <a:buNone/>
            </a:pPr>
            <a:r>
              <a:rPr lang="en-US" b="1" dirty="0">
                <a:latin typeface="Libre Franklin"/>
                <a:ea typeface="Libre Franklin"/>
                <a:cs typeface="Libre Franklin"/>
                <a:sym typeface="Libre Franklin"/>
              </a:rPr>
              <a:t>Other sources:</a:t>
            </a:r>
            <a:endParaRPr b="1"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u="sng" dirty="0">
                <a:solidFill>
                  <a:schemeClr val="hlink"/>
                </a:solidFill>
                <a:latin typeface="Libre Franklin"/>
                <a:ea typeface="Libre Franklin"/>
                <a:cs typeface="Libre Franklin"/>
                <a:sym typeface="Libre Franklin"/>
                <a:hlinkClick r:id="rId3"/>
              </a:rPr>
              <a:t>https://www.twosigma.com/insights/article/interpretability-methods-in-machine-learning-a-brief-survey/</a:t>
            </a:r>
            <a:endParaRPr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hlinkClick r:id="rId9"/>
              </a:rPr>
              <a:t>Molnar, Christoph. "Interpretable machine learning. A Guide for Making Black Box Models Explainable", 2019. </a:t>
            </a:r>
            <a:endParaRPr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r>
              <a:rPr lang="en-US" dirty="0">
                <a:latin typeface="Libre Franklin"/>
                <a:ea typeface="Libre Franklin"/>
                <a:cs typeface="Libre Franklin"/>
                <a:sym typeface="Libre Franklin"/>
                <a:hlinkClick r:id="rId10"/>
              </a:rPr>
              <a:t>Friedman, Jerome, Trevor Hastie, and Robert </a:t>
            </a:r>
            <a:r>
              <a:rPr lang="en-US" dirty="0" err="1">
                <a:latin typeface="Libre Franklin"/>
                <a:ea typeface="Libre Franklin"/>
                <a:cs typeface="Libre Franklin"/>
                <a:sym typeface="Libre Franklin"/>
                <a:hlinkClick r:id="rId10"/>
              </a:rPr>
              <a:t>Tibshirani</a:t>
            </a:r>
            <a:r>
              <a:rPr lang="en-US" dirty="0">
                <a:latin typeface="Libre Franklin"/>
                <a:ea typeface="Libre Franklin"/>
                <a:cs typeface="Libre Franklin"/>
                <a:sym typeface="Libre Franklin"/>
                <a:hlinkClick r:id="rId10"/>
              </a:rPr>
              <a:t>. “The Elements of Statistical Learning”.</a:t>
            </a:r>
            <a:endParaRPr dirty="0">
              <a:latin typeface="Libre Franklin"/>
              <a:ea typeface="Libre Franklin"/>
              <a:cs typeface="Libre Franklin"/>
              <a:sym typeface="Libre Franklin"/>
            </a:endParaRPr>
          </a:p>
          <a:p>
            <a:pPr marL="457200" lvl="0" indent="-298450" algn="l" rtl="0">
              <a:lnSpc>
                <a:spcPct val="115000"/>
              </a:lnSpc>
              <a:spcBef>
                <a:spcPts val="0"/>
              </a:spcBef>
              <a:spcAft>
                <a:spcPts val="0"/>
              </a:spcAft>
              <a:buClr>
                <a:schemeClr val="dk1"/>
              </a:buClr>
              <a:buSzPts val="1100"/>
              <a:buChar char="-"/>
            </a:pPr>
            <a:r>
              <a:rPr lang="en-US" dirty="0">
                <a:latin typeface="Libre Franklin"/>
                <a:ea typeface="Libre Franklin"/>
                <a:cs typeface="Libre Franklin"/>
                <a:sym typeface="Libre Franklin"/>
                <a:hlinkClick r:id="rId11"/>
              </a:rPr>
              <a:t>Zhao, Qingyuan, and Trevor Hastie. “Causal interpretations of black-box models.”</a:t>
            </a:r>
            <a:endParaRPr dirty="0">
              <a:latin typeface="Libre Franklin"/>
              <a:ea typeface="Libre Franklin"/>
              <a:cs typeface="Libre Franklin"/>
              <a:sym typeface="Libre Franklin"/>
            </a:endParaRPr>
          </a:p>
          <a:p>
            <a:pPr marL="457200" lvl="0" indent="-298450" algn="l" rtl="0">
              <a:lnSpc>
                <a:spcPct val="115000"/>
              </a:lnSpc>
              <a:spcBef>
                <a:spcPts val="0"/>
              </a:spcBef>
              <a:spcAft>
                <a:spcPts val="0"/>
              </a:spcAft>
              <a:buClr>
                <a:schemeClr val="dk1"/>
              </a:buClr>
              <a:buSzPts val="1100"/>
              <a:buChar char="-"/>
            </a:pPr>
            <a:r>
              <a:rPr lang="en-US" dirty="0">
                <a:latin typeface="Libre Franklin"/>
                <a:ea typeface="Libre Franklin"/>
                <a:cs typeface="Libre Franklin"/>
                <a:sym typeface="Libre Franklin"/>
                <a:hlinkClick r:id="rId12"/>
              </a:rPr>
              <a:t>Riccardo </a:t>
            </a:r>
            <a:r>
              <a:rPr lang="en-US" dirty="0" err="1">
                <a:latin typeface="Libre Franklin"/>
                <a:ea typeface="Libre Franklin"/>
                <a:cs typeface="Libre Franklin"/>
                <a:sym typeface="Libre Franklin"/>
                <a:hlinkClick r:id="rId12"/>
              </a:rPr>
              <a:t>Guidotti</a:t>
            </a:r>
            <a:r>
              <a:rPr lang="en-US" dirty="0">
                <a:latin typeface="Libre Franklin"/>
                <a:ea typeface="Libre Franklin"/>
                <a:cs typeface="Libre Franklin"/>
                <a:sym typeface="Libre Franklin"/>
                <a:hlinkClick r:id="rId12"/>
              </a:rPr>
              <a:t>, Anna </a:t>
            </a:r>
            <a:r>
              <a:rPr lang="en-US" dirty="0" err="1">
                <a:latin typeface="Libre Franklin"/>
                <a:ea typeface="Libre Franklin"/>
                <a:cs typeface="Libre Franklin"/>
                <a:sym typeface="Libre Franklin"/>
                <a:hlinkClick r:id="rId12"/>
              </a:rPr>
              <a:t>Monreale</a:t>
            </a:r>
            <a:r>
              <a:rPr lang="en-US" dirty="0">
                <a:latin typeface="Libre Franklin"/>
                <a:ea typeface="Libre Franklin"/>
                <a:cs typeface="Libre Franklin"/>
                <a:sym typeface="Libre Franklin"/>
                <a:hlinkClick r:id="rId12"/>
              </a:rPr>
              <a:t>, Salvatore Ruggieri, Franco </a:t>
            </a:r>
            <a:r>
              <a:rPr lang="en-US" dirty="0" err="1">
                <a:latin typeface="Libre Franklin"/>
                <a:ea typeface="Libre Franklin"/>
                <a:cs typeface="Libre Franklin"/>
                <a:sym typeface="Libre Franklin"/>
                <a:hlinkClick r:id="rId12"/>
              </a:rPr>
              <a:t>Turini</a:t>
            </a:r>
            <a:r>
              <a:rPr lang="en-US" dirty="0">
                <a:latin typeface="Libre Franklin"/>
                <a:ea typeface="Libre Franklin"/>
                <a:cs typeface="Libre Franklin"/>
                <a:sym typeface="Libre Franklin"/>
                <a:hlinkClick r:id="rId12"/>
              </a:rPr>
              <a:t>, Dino </a:t>
            </a:r>
            <a:r>
              <a:rPr lang="en-US" dirty="0" err="1">
                <a:latin typeface="Libre Franklin"/>
                <a:ea typeface="Libre Franklin"/>
                <a:cs typeface="Libre Franklin"/>
                <a:sym typeface="Libre Franklin"/>
                <a:hlinkClick r:id="rId12"/>
              </a:rPr>
              <a:t>Pedreschi</a:t>
            </a:r>
            <a:r>
              <a:rPr lang="en-US" dirty="0">
                <a:latin typeface="Libre Franklin"/>
                <a:ea typeface="Libre Franklin"/>
                <a:cs typeface="Libre Franklin"/>
                <a:sym typeface="Libre Franklin"/>
                <a:hlinkClick r:id="rId12"/>
              </a:rPr>
              <a:t>, </a:t>
            </a:r>
            <a:r>
              <a:rPr lang="en-US" dirty="0" err="1">
                <a:latin typeface="Libre Franklin"/>
                <a:ea typeface="Libre Franklin"/>
                <a:cs typeface="Libre Franklin"/>
                <a:sym typeface="Libre Franklin"/>
                <a:hlinkClick r:id="rId12"/>
              </a:rPr>
              <a:t>Fosca</a:t>
            </a:r>
            <a:r>
              <a:rPr lang="en-US" dirty="0">
                <a:latin typeface="Libre Franklin"/>
                <a:ea typeface="Libre Franklin"/>
                <a:cs typeface="Libre Franklin"/>
                <a:sym typeface="Libre Franklin"/>
                <a:hlinkClick r:id="rId12"/>
              </a:rPr>
              <a:t> Giannotti. “A Survey Of Methods For Explaining Black Box Models”.</a:t>
            </a:r>
            <a:endParaRPr dirty="0">
              <a:latin typeface="Libre Franklin"/>
              <a:ea typeface="Libre Franklin"/>
              <a:cs typeface="Libre Franklin"/>
              <a:sym typeface="Libre Franklin"/>
            </a:endParaRPr>
          </a:p>
          <a:p>
            <a:pPr marL="457200" lvl="0" indent="-317500" algn="l" rtl="0">
              <a:spcBef>
                <a:spcPts val="0"/>
              </a:spcBef>
              <a:spcAft>
                <a:spcPts val="0"/>
              </a:spcAft>
              <a:buSzPts val="1400"/>
              <a:buFont typeface="Libre Franklin"/>
              <a:buChar char="-"/>
            </a:pPr>
            <a:endParaRPr dirty="0">
              <a:latin typeface="Libre Franklin"/>
              <a:ea typeface="Libre Franklin"/>
              <a:cs typeface="Libre Franklin"/>
              <a:sym typeface="Libre Frankl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1295400" y="134975"/>
            <a:ext cx="9601200" cy="6780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sz="4000" b="1" dirty="0"/>
              <a:t>Introduction</a:t>
            </a:r>
            <a:endParaRPr sz="4000" b="1" dirty="0"/>
          </a:p>
        </p:txBody>
      </p:sp>
      <p:sp>
        <p:nvSpPr>
          <p:cNvPr id="106" name="Google Shape;106;p15"/>
          <p:cNvSpPr txBox="1"/>
          <p:nvPr/>
        </p:nvSpPr>
        <p:spPr>
          <a:xfrm>
            <a:off x="1295400" y="738892"/>
            <a:ext cx="10573512" cy="963654"/>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SzPts val="2500"/>
              <a:buFont typeface="Libre Franklin"/>
              <a:buChar char="-"/>
            </a:pPr>
            <a:r>
              <a:rPr lang="en-US" sz="2500" dirty="0">
                <a:latin typeface="Libre Franklin"/>
                <a:ea typeface="Libre Franklin"/>
                <a:cs typeface="Libre Franklin"/>
                <a:sym typeface="Libre Franklin"/>
              </a:rPr>
              <a:t>Finding the best fit model </a:t>
            </a:r>
            <a:r>
              <a:rPr lang="en-US" sz="2500" b="1" dirty="0">
                <a:latin typeface="Libre Franklin"/>
                <a:ea typeface="Libre Franklin"/>
                <a:cs typeface="Libre Franklin"/>
                <a:sym typeface="Libre Franklin"/>
              </a:rPr>
              <a:t>is not</a:t>
            </a:r>
            <a:r>
              <a:rPr lang="en-US" sz="2500" dirty="0">
                <a:latin typeface="Libre Franklin"/>
                <a:ea typeface="Libre Franklin"/>
                <a:cs typeface="Libre Franklin"/>
                <a:sym typeface="Libre Franklin"/>
              </a:rPr>
              <a:t> the only goal.</a:t>
            </a:r>
          </a:p>
          <a:p>
            <a:pPr marL="457200" lvl="0" indent="-387350" algn="l" rtl="0">
              <a:spcBef>
                <a:spcPts val="0"/>
              </a:spcBef>
              <a:spcAft>
                <a:spcPts val="0"/>
              </a:spcAft>
              <a:buSzPts val="2500"/>
              <a:buFont typeface="Libre Franklin"/>
              <a:buChar char="-"/>
            </a:pPr>
            <a:r>
              <a:rPr lang="en-US" sz="2500" dirty="0">
                <a:latin typeface="Libre Franklin"/>
                <a:ea typeface="Libre Franklin"/>
                <a:cs typeface="Libre Franklin"/>
                <a:sym typeface="Libre Franklin"/>
              </a:rPr>
              <a:t>To gain trust in AI, we need to make sense of its decisions.</a:t>
            </a:r>
            <a:endParaRPr sz="2500" dirty="0">
              <a:latin typeface="Libre Franklin"/>
              <a:ea typeface="Libre Franklin"/>
              <a:cs typeface="Libre Franklin"/>
              <a:sym typeface="Libre Franklin"/>
            </a:endParaRPr>
          </a:p>
        </p:txBody>
      </p:sp>
      <p:pic>
        <p:nvPicPr>
          <p:cNvPr id="107" name="Google Shape;107;p15"/>
          <p:cNvPicPr preferRelativeResize="0"/>
          <p:nvPr/>
        </p:nvPicPr>
        <p:blipFill>
          <a:blip r:embed="rId4">
            <a:alphaModFix/>
          </a:blip>
          <a:stretch>
            <a:fillRect/>
          </a:stretch>
        </p:blipFill>
        <p:spPr>
          <a:xfrm>
            <a:off x="3187699" y="1883521"/>
            <a:ext cx="5842000" cy="4381500"/>
          </a:xfrm>
          <a:prstGeom prst="rect">
            <a:avLst/>
          </a:prstGeom>
          <a:noFill/>
          <a:ln>
            <a:noFill/>
          </a:ln>
        </p:spPr>
      </p:pic>
      <p:pic>
        <p:nvPicPr>
          <p:cNvPr id="13" name="Picture 12" descr="A screenshot of a cell phone&#10;&#10;Description automatically generated">
            <a:extLst>
              <a:ext uri="{FF2B5EF4-FFF2-40B4-BE49-F238E27FC236}">
                <a16:creationId xmlns:a16="http://schemas.microsoft.com/office/drawing/2014/main" id="{86C1CDF2-92DC-44FA-982C-C45C21BEDEF9}"/>
              </a:ext>
            </a:extLst>
          </p:cNvPr>
          <p:cNvPicPr>
            <a:picLocks noChangeAspect="1"/>
          </p:cNvPicPr>
          <p:nvPr/>
        </p:nvPicPr>
        <p:blipFill>
          <a:blip r:embed="rId5"/>
          <a:stretch>
            <a:fillRect/>
          </a:stretch>
        </p:blipFill>
        <p:spPr>
          <a:xfrm>
            <a:off x="2187479" y="2151906"/>
            <a:ext cx="7817042" cy="341069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7"/>
                                        </p:tgtEl>
                                      </p:cBhvr>
                                    </p:animEffect>
                                    <p:set>
                                      <p:cBhvr>
                                        <p:cTn id="22" dur="1" fill="hold">
                                          <p:stCondLst>
                                            <p:cond delay="499"/>
                                          </p:stCondLst>
                                        </p:cTn>
                                        <p:tgtEl>
                                          <p:spTgt spid="10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1295400" y="134975"/>
            <a:ext cx="9601200" cy="852945"/>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sz="4000" b="1" dirty="0"/>
              <a:t>Importance of Interpretability	</a:t>
            </a:r>
            <a:endParaRPr sz="4000" b="1" dirty="0"/>
          </a:p>
        </p:txBody>
      </p:sp>
      <p:sp>
        <p:nvSpPr>
          <p:cNvPr id="113" name="Google Shape;113;p16"/>
          <p:cNvSpPr txBox="1"/>
          <p:nvPr/>
        </p:nvSpPr>
        <p:spPr>
          <a:xfrm>
            <a:off x="1295400" y="1089450"/>
            <a:ext cx="10013100" cy="13110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SzPts val="2500"/>
              <a:buFont typeface="Libre Franklin"/>
              <a:buChar char="-"/>
            </a:pPr>
            <a:r>
              <a:rPr lang="en-US" sz="2500" b="1" dirty="0">
                <a:latin typeface="Libre Franklin"/>
                <a:ea typeface="Libre Franklin"/>
                <a:cs typeface="Libre Franklin"/>
                <a:sym typeface="Libre Franklin"/>
              </a:rPr>
              <a:t>Safety: </a:t>
            </a:r>
            <a:r>
              <a:rPr lang="en-US" sz="2500" dirty="0">
                <a:latin typeface="Libre Franklin"/>
                <a:ea typeface="Libre Franklin"/>
                <a:cs typeface="Libre Franklin"/>
                <a:sym typeface="Libre Franklin"/>
              </a:rPr>
              <a:t>autonomous driving car - Uber incident.</a:t>
            </a:r>
            <a:endParaRPr sz="2500" dirty="0">
              <a:latin typeface="Libre Franklin"/>
              <a:ea typeface="Libre Franklin"/>
              <a:cs typeface="Libre Franklin"/>
              <a:sym typeface="Libre Franklin"/>
            </a:endParaRPr>
          </a:p>
        </p:txBody>
      </p:sp>
      <p:pic>
        <p:nvPicPr>
          <p:cNvPr id="114" name="Google Shape;114;p16"/>
          <p:cNvPicPr preferRelativeResize="0"/>
          <p:nvPr/>
        </p:nvPicPr>
        <p:blipFill>
          <a:blip r:embed="rId4">
            <a:alphaModFix/>
          </a:blip>
          <a:stretch>
            <a:fillRect/>
          </a:stretch>
        </p:blipFill>
        <p:spPr>
          <a:xfrm>
            <a:off x="2439879" y="1694210"/>
            <a:ext cx="7312241" cy="4487134"/>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1295400" y="134975"/>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sz="4000" b="1" dirty="0"/>
              <a:t>Importance of Interpretability	</a:t>
            </a:r>
            <a:endParaRPr sz="4000" b="1" dirty="0"/>
          </a:p>
        </p:txBody>
      </p:sp>
      <p:sp>
        <p:nvSpPr>
          <p:cNvPr id="120" name="Google Shape;120;p17"/>
          <p:cNvSpPr txBox="1"/>
          <p:nvPr/>
        </p:nvSpPr>
        <p:spPr>
          <a:xfrm>
            <a:off x="1231050" y="785475"/>
            <a:ext cx="10013100" cy="13110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SzPts val="2500"/>
              <a:buFont typeface="Libre Franklin"/>
              <a:buChar char="-"/>
            </a:pPr>
            <a:r>
              <a:rPr lang="en-US" sz="2500" dirty="0">
                <a:latin typeface="Libre Franklin"/>
                <a:ea typeface="Libre Franklin"/>
                <a:cs typeface="Libre Franklin"/>
                <a:sym typeface="Libre Franklin"/>
              </a:rPr>
              <a:t>Debugging/Fixing</a:t>
            </a:r>
            <a:endParaRPr sz="2500" dirty="0">
              <a:latin typeface="Libre Franklin"/>
              <a:ea typeface="Libre Franklin"/>
              <a:cs typeface="Libre Franklin"/>
              <a:sym typeface="Libre Franklin"/>
            </a:endParaRPr>
          </a:p>
        </p:txBody>
      </p:sp>
      <p:pic>
        <p:nvPicPr>
          <p:cNvPr id="3" name="Picture 2" descr="A group of brown and white dog looking at the camera&#10;&#10;Description automatically generated">
            <a:extLst>
              <a:ext uri="{FF2B5EF4-FFF2-40B4-BE49-F238E27FC236}">
                <a16:creationId xmlns:a16="http://schemas.microsoft.com/office/drawing/2014/main" id="{72E84CD5-B396-448F-83C6-05700A73CE39}"/>
              </a:ext>
            </a:extLst>
          </p:cNvPr>
          <p:cNvPicPr>
            <a:picLocks noChangeAspect="1"/>
          </p:cNvPicPr>
          <p:nvPr/>
        </p:nvPicPr>
        <p:blipFill>
          <a:blip r:embed="rId4"/>
          <a:stretch>
            <a:fillRect/>
          </a:stretch>
        </p:blipFill>
        <p:spPr>
          <a:xfrm>
            <a:off x="1782527" y="1428601"/>
            <a:ext cx="9287848" cy="464392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1240260" y="61456"/>
            <a:ext cx="9601200" cy="72888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sz="4000" b="1" dirty="0"/>
              <a:t>Importance of Interpretability	</a:t>
            </a:r>
            <a:endParaRPr sz="4000" b="1" dirty="0"/>
          </a:p>
        </p:txBody>
      </p:sp>
      <p:sp>
        <p:nvSpPr>
          <p:cNvPr id="128" name="Google Shape;128;p18"/>
          <p:cNvSpPr txBox="1"/>
          <p:nvPr/>
        </p:nvSpPr>
        <p:spPr>
          <a:xfrm>
            <a:off x="1203501" y="642438"/>
            <a:ext cx="10013100" cy="1643562"/>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SzPts val="2500"/>
              <a:buFont typeface="Libre Franklin"/>
              <a:buChar char="-"/>
            </a:pPr>
            <a:r>
              <a:rPr lang="en-US" sz="2500" b="1" dirty="0">
                <a:latin typeface="Libre Franklin"/>
                <a:ea typeface="Libre Franklin"/>
                <a:cs typeface="Libre Franklin"/>
                <a:sym typeface="Libre Franklin"/>
              </a:rPr>
              <a:t>Mismatched objectives: </a:t>
            </a:r>
            <a:r>
              <a:rPr lang="en-US" sz="2500" dirty="0">
                <a:latin typeface="Libre Franklin"/>
                <a:ea typeface="Libre Franklin"/>
                <a:cs typeface="Libre Franklin"/>
                <a:sym typeface="Libre Franklin"/>
              </a:rPr>
              <a:t>what you optimize is not what you meant to optimize. </a:t>
            </a:r>
            <a:endParaRPr sz="2500" dirty="0">
              <a:latin typeface="Libre Franklin"/>
              <a:ea typeface="Libre Franklin"/>
              <a:cs typeface="Libre Franklin"/>
              <a:sym typeface="Libre Franklin"/>
            </a:endParaRPr>
          </a:p>
        </p:txBody>
      </p:sp>
      <p:pic>
        <p:nvPicPr>
          <p:cNvPr id="8" name="Picture 7" descr="A dog looking at the camera&#10;&#10;Description automatically generated">
            <a:extLst>
              <a:ext uri="{FF2B5EF4-FFF2-40B4-BE49-F238E27FC236}">
                <a16:creationId xmlns:a16="http://schemas.microsoft.com/office/drawing/2014/main" id="{189A6E0C-05B2-4A27-A286-1409613C9006}"/>
              </a:ext>
            </a:extLst>
          </p:cNvPr>
          <p:cNvPicPr>
            <a:picLocks noChangeAspect="1"/>
          </p:cNvPicPr>
          <p:nvPr/>
        </p:nvPicPr>
        <p:blipFill>
          <a:blip r:embed="rId4"/>
          <a:stretch>
            <a:fillRect/>
          </a:stretch>
        </p:blipFill>
        <p:spPr>
          <a:xfrm>
            <a:off x="1733301" y="1634037"/>
            <a:ext cx="4476750" cy="4581525"/>
          </a:xfrm>
          <a:prstGeom prst="rect">
            <a:avLst/>
          </a:prstGeom>
        </p:spPr>
      </p:pic>
      <p:pic>
        <p:nvPicPr>
          <p:cNvPr id="10" name="Picture 9" descr="A close up of a bird&#10;&#10;Description automatically generated">
            <a:extLst>
              <a:ext uri="{FF2B5EF4-FFF2-40B4-BE49-F238E27FC236}">
                <a16:creationId xmlns:a16="http://schemas.microsoft.com/office/drawing/2014/main" id="{BF95CFE6-511C-4598-B7D9-FEBE7F4E304D}"/>
              </a:ext>
            </a:extLst>
          </p:cNvPr>
          <p:cNvPicPr>
            <a:picLocks noChangeAspect="1"/>
          </p:cNvPicPr>
          <p:nvPr/>
        </p:nvPicPr>
        <p:blipFill>
          <a:blip r:embed="rId5"/>
          <a:stretch>
            <a:fillRect/>
          </a:stretch>
        </p:blipFill>
        <p:spPr>
          <a:xfrm>
            <a:off x="6395124" y="1634037"/>
            <a:ext cx="4800600" cy="45720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1295400" y="107405"/>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sz="4000" b="1" dirty="0"/>
              <a:t>Importance of Interpretability	</a:t>
            </a:r>
            <a:endParaRPr sz="4000" b="1" dirty="0"/>
          </a:p>
        </p:txBody>
      </p:sp>
      <p:sp>
        <p:nvSpPr>
          <p:cNvPr id="135" name="Google Shape;135;p19"/>
          <p:cNvSpPr txBox="1"/>
          <p:nvPr/>
        </p:nvSpPr>
        <p:spPr>
          <a:xfrm>
            <a:off x="1267022" y="638115"/>
            <a:ext cx="10013100" cy="1311000"/>
          </a:xfrm>
          <a:prstGeom prst="rect">
            <a:avLst/>
          </a:prstGeom>
          <a:noFill/>
          <a:ln>
            <a:noFill/>
          </a:ln>
        </p:spPr>
        <p:txBody>
          <a:bodyPr spcFirstLastPara="1" wrap="square" lIns="91425" tIns="91425" rIns="91425" bIns="91425" anchor="t" anchorCtr="0">
            <a:noAutofit/>
          </a:bodyPr>
          <a:lstStyle/>
          <a:p>
            <a:pPr marL="457200" lvl="0" indent="-387350">
              <a:buSzPts val="2500"/>
              <a:buFont typeface="Libre Franklin"/>
              <a:buChar char="-"/>
            </a:pPr>
            <a:r>
              <a:rPr lang="en-US" sz="2500" b="1" dirty="0">
                <a:latin typeface="Libre Franklin"/>
                <a:ea typeface="Libre Franklin"/>
                <a:cs typeface="Libre Franklin"/>
                <a:sym typeface="Libre Franklin"/>
              </a:rPr>
              <a:t>Decision-focused applications: </a:t>
            </a:r>
            <a:r>
              <a:rPr lang="en-US" sz="2500" dirty="0">
                <a:latin typeface="Libre Franklin"/>
                <a:ea typeface="Libre Franklin"/>
                <a:cs typeface="Libre Franklin"/>
                <a:sym typeface="Libre Franklin"/>
              </a:rPr>
              <a:t>access modeling/insights, loan services (GDPR), …</a:t>
            </a:r>
            <a:endParaRPr sz="2500" dirty="0">
              <a:latin typeface="Libre Franklin"/>
              <a:ea typeface="Libre Franklin"/>
              <a:cs typeface="Libre Franklin"/>
              <a:sym typeface="Libre Franklin"/>
            </a:endParaRPr>
          </a:p>
        </p:txBody>
      </p:sp>
      <p:pic>
        <p:nvPicPr>
          <p:cNvPr id="4" name="Picture 3" descr="A dog sitting in front of a computer&#10;&#10;Description automatically generated">
            <a:extLst>
              <a:ext uri="{FF2B5EF4-FFF2-40B4-BE49-F238E27FC236}">
                <a16:creationId xmlns:a16="http://schemas.microsoft.com/office/drawing/2014/main" id="{556C0A91-47E2-4F0C-AFE6-B8576569021B}"/>
              </a:ext>
            </a:extLst>
          </p:cNvPr>
          <p:cNvPicPr>
            <a:picLocks noChangeAspect="1"/>
          </p:cNvPicPr>
          <p:nvPr/>
        </p:nvPicPr>
        <p:blipFill>
          <a:blip r:embed="rId4"/>
          <a:stretch>
            <a:fillRect/>
          </a:stretch>
        </p:blipFill>
        <p:spPr>
          <a:xfrm>
            <a:off x="1843094" y="1593305"/>
            <a:ext cx="3757284" cy="4839382"/>
          </a:xfrm>
          <a:prstGeom prst="rect">
            <a:avLst/>
          </a:prstGeom>
        </p:spPr>
      </p:pic>
      <p:pic>
        <p:nvPicPr>
          <p:cNvPr id="3" name="Picture 2" descr="A close up of a sign&#10;&#10;Description automatically generated">
            <a:extLst>
              <a:ext uri="{FF2B5EF4-FFF2-40B4-BE49-F238E27FC236}">
                <a16:creationId xmlns:a16="http://schemas.microsoft.com/office/drawing/2014/main" id="{B9200934-B2E7-49CE-9B7D-4F0C30D34A20}"/>
              </a:ext>
            </a:extLst>
          </p:cNvPr>
          <p:cNvPicPr>
            <a:picLocks noChangeAspect="1"/>
          </p:cNvPicPr>
          <p:nvPr/>
        </p:nvPicPr>
        <p:blipFill>
          <a:blip r:embed="rId5"/>
          <a:stretch>
            <a:fillRect/>
          </a:stretch>
        </p:blipFill>
        <p:spPr>
          <a:xfrm>
            <a:off x="6290946" y="2527222"/>
            <a:ext cx="4841909" cy="2816212"/>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1371600" y="25835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sz="4000" b="1" dirty="0"/>
              <a:t>Demo Dataset</a:t>
            </a:r>
            <a:endParaRPr sz="4000" b="1" dirty="0"/>
          </a:p>
        </p:txBody>
      </p:sp>
      <p:pic>
        <p:nvPicPr>
          <p:cNvPr id="5" name="Picture 4" descr="A screenshot of a cell phone&#10;&#10;Description automatically generated">
            <a:extLst>
              <a:ext uri="{FF2B5EF4-FFF2-40B4-BE49-F238E27FC236}">
                <a16:creationId xmlns:a16="http://schemas.microsoft.com/office/drawing/2014/main" id="{8BC6A7D9-6529-460E-A0FF-3BD9169F3ADD}"/>
              </a:ext>
            </a:extLst>
          </p:cNvPr>
          <p:cNvPicPr>
            <a:picLocks noChangeAspect="1"/>
          </p:cNvPicPr>
          <p:nvPr/>
        </p:nvPicPr>
        <p:blipFill rotWithShape="1">
          <a:blip r:embed="rId3"/>
          <a:srcRect r="21960"/>
          <a:stretch/>
        </p:blipFill>
        <p:spPr>
          <a:xfrm>
            <a:off x="1481328" y="845851"/>
            <a:ext cx="9061703" cy="55353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1371600" y="258350"/>
            <a:ext cx="9601200" cy="1485900"/>
          </a:xfrm>
          <a:prstGeom prst="rect">
            <a:avLst/>
          </a:prstGeom>
          <a:noFill/>
          <a:ln>
            <a:noFill/>
          </a:ln>
        </p:spPr>
        <p:txBody>
          <a:bodyPr spcFirstLastPara="1" wrap="square" lIns="91425" tIns="45700" rIns="91425" bIns="45700" anchor="t" anchorCtr="0">
            <a:noAutofit/>
          </a:bodyPr>
          <a:lstStyle/>
          <a:p>
            <a:pPr marL="0" lvl="0" indent="0" algn="l" rtl="0">
              <a:lnSpc>
                <a:spcPct val="89000"/>
              </a:lnSpc>
              <a:spcBef>
                <a:spcPts val="0"/>
              </a:spcBef>
              <a:spcAft>
                <a:spcPts val="0"/>
              </a:spcAft>
              <a:buClr>
                <a:schemeClr val="dk2"/>
              </a:buClr>
              <a:buSzPts val="4400"/>
              <a:buFont typeface="Libre Franklin"/>
              <a:buNone/>
            </a:pPr>
            <a:r>
              <a:rPr lang="en-US" sz="4000" b="1"/>
              <a:t>Interpretable Models</a:t>
            </a:r>
            <a:endParaRPr sz="4000" b="1"/>
          </a:p>
        </p:txBody>
      </p:sp>
      <p:sp>
        <p:nvSpPr>
          <p:cNvPr id="144" name="Google Shape;144;p20"/>
          <p:cNvSpPr txBox="1"/>
          <p:nvPr/>
        </p:nvSpPr>
        <p:spPr>
          <a:xfrm>
            <a:off x="4080545" y="5710169"/>
            <a:ext cx="3191700" cy="50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Libre Franklin"/>
                <a:ea typeface="Libre Franklin"/>
                <a:cs typeface="Libre Franklin"/>
                <a:sym typeface="Libre Franklin"/>
              </a:rPr>
              <a:t>Decision Tree</a:t>
            </a:r>
            <a:endParaRPr dirty="0">
              <a:latin typeface="Libre Franklin"/>
              <a:ea typeface="Libre Franklin"/>
              <a:cs typeface="Libre Franklin"/>
              <a:sym typeface="Libre Franklin"/>
            </a:endParaRPr>
          </a:p>
        </p:txBody>
      </p:sp>
      <p:sp>
        <p:nvSpPr>
          <p:cNvPr id="5" name="Google Shape;144;p20">
            <a:extLst>
              <a:ext uri="{FF2B5EF4-FFF2-40B4-BE49-F238E27FC236}">
                <a16:creationId xmlns:a16="http://schemas.microsoft.com/office/drawing/2014/main" id="{B09D17F4-08C3-4798-A0BE-684D6135D6ED}"/>
              </a:ext>
            </a:extLst>
          </p:cNvPr>
          <p:cNvSpPr txBox="1"/>
          <p:nvPr/>
        </p:nvSpPr>
        <p:spPr>
          <a:xfrm>
            <a:off x="4248235" y="6353100"/>
            <a:ext cx="3191700" cy="50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Libre Franklin"/>
                <a:ea typeface="Libre Franklin"/>
                <a:cs typeface="Libre Franklin"/>
                <a:sym typeface="Libre Franklin"/>
              </a:rPr>
              <a:t>Linear Regression</a:t>
            </a:r>
          </a:p>
          <a:p>
            <a:pPr marL="0" lvl="0" indent="0" algn="ctr" rtl="0">
              <a:spcBef>
                <a:spcPts val="0"/>
              </a:spcBef>
              <a:spcAft>
                <a:spcPts val="0"/>
              </a:spcAft>
              <a:buNone/>
            </a:pPr>
            <a:endParaRPr dirty="0">
              <a:latin typeface="Libre Franklin"/>
              <a:ea typeface="Libre Franklin"/>
              <a:cs typeface="Libre Franklin"/>
              <a:sym typeface="Libre Franklin"/>
            </a:endParaRPr>
          </a:p>
        </p:txBody>
      </p:sp>
      <p:pic>
        <p:nvPicPr>
          <p:cNvPr id="6" name="Picture 5" descr="A close up of a map&#10;&#10;Description automatically generated">
            <a:extLst>
              <a:ext uri="{FF2B5EF4-FFF2-40B4-BE49-F238E27FC236}">
                <a16:creationId xmlns:a16="http://schemas.microsoft.com/office/drawing/2014/main" id="{75500B7B-AE99-4B7D-8BC9-0744DC6587FA}"/>
              </a:ext>
            </a:extLst>
          </p:cNvPr>
          <p:cNvPicPr>
            <a:picLocks noChangeAspect="1"/>
          </p:cNvPicPr>
          <p:nvPr/>
        </p:nvPicPr>
        <p:blipFill>
          <a:blip r:embed="rId4"/>
          <a:stretch>
            <a:fillRect/>
          </a:stretch>
        </p:blipFill>
        <p:spPr>
          <a:xfrm>
            <a:off x="1828907" y="1658437"/>
            <a:ext cx="8391094" cy="4513117"/>
          </a:xfrm>
          <a:prstGeom prst="rect">
            <a:avLst/>
          </a:prstGeom>
        </p:spPr>
      </p:pic>
      <p:pic>
        <p:nvPicPr>
          <p:cNvPr id="3" name="Picture 2" descr="A close up of a map&#10;&#10;Description automatically generated">
            <a:extLst>
              <a:ext uri="{FF2B5EF4-FFF2-40B4-BE49-F238E27FC236}">
                <a16:creationId xmlns:a16="http://schemas.microsoft.com/office/drawing/2014/main" id="{7D3DE9A6-D3A3-406C-89C5-980FA6628B21}"/>
              </a:ext>
            </a:extLst>
          </p:cNvPr>
          <p:cNvPicPr>
            <a:picLocks noChangeAspect="1"/>
          </p:cNvPicPr>
          <p:nvPr/>
        </p:nvPicPr>
        <p:blipFill>
          <a:blip r:embed="rId5"/>
          <a:stretch>
            <a:fillRect/>
          </a:stretch>
        </p:blipFill>
        <p:spPr>
          <a:xfrm>
            <a:off x="1878775" y="1896874"/>
            <a:ext cx="7733333" cy="3580952"/>
          </a:xfrm>
          <a:prstGeom prst="rect">
            <a:avLst/>
          </a:prstGeom>
        </p:spPr>
      </p:pic>
      <p:sp>
        <p:nvSpPr>
          <p:cNvPr id="2" name="Rectangle 1">
            <a:extLst>
              <a:ext uri="{FF2B5EF4-FFF2-40B4-BE49-F238E27FC236}">
                <a16:creationId xmlns:a16="http://schemas.microsoft.com/office/drawing/2014/main" id="{01E6277C-EB9A-4329-AF28-6A141F446757}"/>
              </a:ext>
            </a:extLst>
          </p:cNvPr>
          <p:cNvSpPr/>
          <p:nvPr/>
        </p:nvSpPr>
        <p:spPr>
          <a:xfrm>
            <a:off x="942975" y="927255"/>
            <a:ext cx="10763250" cy="353943"/>
          </a:xfrm>
          <a:prstGeom prst="rect">
            <a:avLst/>
          </a:prstGeom>
        </p:spPr>
        <p:txBody>
          <a:bodyPr wrap="square">
            <a:spAutoFit/>
          </a:bodyPr>
          <a:lstStyle/>
          <a:p>
            <a:pPr marL="101600" lvl="0">
              <a:buSzPts val="2000"/>
            </a:pPr>
            <a:r>
              <a:rPr lang="en-US" sz="1700" b="1" dirty="0">
                <a:latin typeface="Libre Franklin"/>
                <a:ea typeface="Libre Franklin"/>
                <a:cs typeface="Libre Franklin"/>
                <a:sym typeface="Libre Franklin"/>
              </a:rPr>
              <a:t>- Many more: </a:t>
            </a:r>
            <a:r>
              <a:rPr lang="en-US" sz="1700" dirty="0">
                <a:latin typeface="Libre Franklin"/>
                <a:ea typeface="Libre Franklin"/>
                <a:cs typeface="Libre Franklin"/>
                <a:sym typeface="Libre Franklin"/>
              </a:rPr>
              <a:t>Logistic Regression, Generalized Linear Models, Decision Rules, </a:t>
            </a:r>
            <a:r>
              <a:rPr lang="en-US" sz="1700" dirty="0" err="1">
                <a:latin typeface="Libre Franklin"/>
                <a:ea typeface="Libre Franklin"/>
                <a:cs typeface="Libre Franklin"/>
                <a:sym typeface="Libre Franklin"/>
              </a:rPr>
              <a:t>ruleFit</a:t>
            </a:r>
            <a:r>
              <a:rPr lang="en-US" sz="1700" dirty="0">
                <a:latin typeface="Libre Franklin"/>
                <a:ea typeface="Libre Franklin"/>
                <a:cs typeface="Libre Franklin"/>
                <a:sym typeface="Libre Franklin"/>
              </a:rPr>
              <a:t>, Naive Bayes,...  </a:t>
            </a:r>
            <a:endParaRPr lang="en-US" sz="1700" i="1" dirty="0">
              <a:solidFill>
                <a:srgbClr val="FF0000"/>
              </a:solidFill>
              <a:latin typeface="Libre Franklin"/>
              <a:ea typeface="Libre Franklin"/>
              <a:cs typeface="Libre Franklin"/>
              <a:sym typeface="Libre Franklin"/>
            </a:endParaRPr>
          </a:p>
        </p:txBody>
      </p:sp>
    </p:spTree>
    <p:custDataLst>
      <p:tags r:id="rId1"/>
    </p:custDataLst>
    <p:extLst>
      <p:ext uri="{BB962C8B-B14F-4D97-AF65-F5344CB8AC3E}">
        <p14:creationId xmlns:p14="http://schemas.microsoft.com/office/powerpoint/2010/main" val="86053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44"/>
                                        </p:tgtEl>
                                      </p:cBhvr>
                                    </p:animEffect>
                                    <p:set>
                                      <p:cBhvr>
                                        <p:cTn id="15" dur="1" fill="hold">
                                          <p:stCondLst>
                                            <p:cond delay="499"/>
                                          </p:stCondLst>
                                        </p:cTn>
                                        <p:tgtEl>
                                          <p:spTgt spid="14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4" grpId="1"/>
      <p:bldP spid="5"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4.9"/>
</p:tagLst>
</file>

<file path=ppt/tags/tag2.xml><?xml version="1.0" encoding="utf-8"?>
<p:tagLst xmlns:a="http://schemas.openxmlformats.org/drawingml/2006/main" xmlns:r="http://schemas.openxmlformats.org/officeDocument/2006/relationships" xmlns:p="http://schemas.openxmlformats.org/presentationml/2006/main">
  <p:tag name="TIMING" val="|33.6|1.1"/>
</p:tagLst>
</file>

<file path=ppt/tags/tag3.xml><?xml version="1.0" encoding="utf-8"?>
<p:tagLst xmlns:a="http://schemas.openxmlformats.org/drawingml/2006/main" xmlns:r="http://schemas.openxmlformats.org/officeDocument/2006/relationships" xmlns:p="http://schemas.openxmlformats.org/presentationml/2006/main">
  <p:tag name="TIMING" val="|9|70"/>
</p:tagLst>
</file>

<file path=ppt/tags/tag4.xml><?xml version="1.0" encoding="utf-8"?>
<p:tagLst xmlns:a="http://schemas.openxmlformats.org/drawingml/2006/main" xmlns:r="http://schemas.openxmlformats.org/officeDocument/2006/relationships" xmlns:p="http://schemas.openxmlformats.org/presentationml/2006/main">
  <p:tag name="TIMING" val="|4.2|57.3"/>
</p:tagLst>
</file>

<file path=ppt/tags/tag5.xml><?xml version="1.0" encoding="utf-8"?>
<p:tagLst xmlns:a="http://schemas.openxmlformats.org/drawingml/2006/main" xmlns:r="http://schemas.openxmlformats.org/officeDocument/2006/relationships" xmlns:p="http://schemas.openxmlformats.org/presentationml/2006/main">
  <p:tag name="TIMING" val="|0.8|2|9.2"/>
</p:tagLst>
</file>

<file path=ppt/tags/tag6.xml><?xml version="1.0" encoding="utf-8"?>
<p:tagLst xmlns:a="http://schemas.openxmlformats.org/drawingml/2006/main" xmlns:r="http://schemas.openxmlformats.org/officeDocument/2006/relationships" xmlns:p="http://schemas.openxmlformats.org/presentationml/2006/main">
  <p:tag name="TIMING" val="|9.3|11.1|7.5"/>
</p:tagLst>
</file>

<file path=ppt/tags/tag7.xml><?xml version="1.0" encoding="utf-8"?>
<p:tagLst xmlns:a="http://schemas.openxmlformats.org/drawingml/2006/main" xmlns:r="http://schemas.openxmlformats.org/officeDocument/2006/relationships" xmlns:p="http://schemas.openxmlformats.org/presentationml/2006/main">
  <p:tag name="TIMING" val="|14.4|40.2|1.1"/>
</p:tagLst>
</file>

<file path=ppt/tags/tag8.xml><?xml version="1.0" encoding="utf-8"?>
<p:tagLst xmlns:a="http://schemas.openxmlformats.org/drawingml/2006/main" xmlns:r="http://schemas.openxmlformats.org/officeDocument/2006/relationships" xmlns:p="http://schemas.openxmlformats.org/presentationml/2006/main">
  <p:tag name="TIMING" val="|32.9|1.6"/>
</p:tagLst>
</file>

<file path=ppt/theme/theme1.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FFF2CC"/>
      </a:accent2>
      <a:accent3>
        <a:srgbClr val="897B61"/>
      </a:accent3>
      <a:accent4>
        <a:srgbClr val="8DAB8E"/>
      </a:accent4>
      <a:accent5>
        <a:srgbClr val="77A2BB"/>
      </a:accent5>
      <a:accent6>
        <a:srgbClr val="E28394"/>
      </a:accent6>
      <a:hlink>
        <a:srgbClr val="77A2BB"/>
      </a:hlink>
      <a:folHlink>
        <a:srgbClr val="957A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7626</TotalTime>
  <Words>3194</Words>
  <Application>Microsoft Office PowerPoint</Application>
  <PresentationFormat>Widescreen</PresentationFormat>
  <Paragraphs>118</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Libre Franklin</vt:lpstr>
      <vt:lpstr>Arial</vt:lpstr>
      <vt:lpstr>Avenir Book</vt:lpstr>
      <vt:lpstr>Calibri</vt:lpstr>
      <vt:lpstr>Crop</vt:lpstr>
      <vt:lpstr>LIME is the new black!  How recent advances open up ML black-box models and help explain AI decisions</vt:lpstr>
      <vt:lpstr>PowerPoint Presentation</vt:lpstr>
      <vt:lpstr>Introduction</vt:lpstr>
      <vt:lpstr>Importance of Interpretability </vt:lpstr>
      <vt:lpstr>Importance of Interpretability </vt:lpstr>
      <vt:lpstr>Importance of Interpretability </vt:lpstr>
      <vt:lpstr>Importance of Interpretability </vt:lpstr>
      <vt:lpstr>Demo Dataset</vt:lpstr>
      <vt:lpstr>Interpretable Models</vt:lpstr>
      <vt:lpstr>Black-box model</vt:lpstr>
      <vt:lpstr>Trade-off</vt:lpstr>
      <vt:lpstr>Model-Agnostic Methods</vt:lpstr>
      <vt:lpstr>1. Global vs Local </vt:lpstr>
      <vt:lpstr>2.  LIME - Local Interpretable Model-Agnostic Explanations </vt:lpstr>
      <vt:lpstr>2.  LIME - Local Interpretable Model-Agnostic Explanations </vt:lpstr>
      <vt:lpstr>2.  LIME - Local Interpretable Model-Agnostic Explanations </vt:lpstr>
      <vt:lpstr>2.  LIME – Applications with Sailpoint dataset</vt:lpstr>
      <vt:lpstr>3. SHAP - SHapley Additive exPlanations  </vt:lpstr>
      <vt:lpstr>3. SHAP - SHapley Additive exPlanations  </vt:lpstr>
      <vt:lpstr>Demo </vt:lpstr>
      <vt:lpstr>Choosing the right tools</vt:lpstr>
      <vt:lpstr>Advancement</vt:lpstr>
      <vt:lpstr>Q&amp;A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Interpretability in Machine Learning</dc:title>
  <cp:lastModifiedBy>Co Tran Quoc</cp:lastModifiedBy>
  <cp:revision>149</cp:revision>
  <dcterms:modified xsi:type="dcterms:W3CDTF">2020-07-08T18:01:00Z</dcterms:modified>
</cp:coreProperties>
</file>